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4" r:id="rId6"/>
  </p:sldMasterIdLst>
  <p:notesMasterIdLst>
    <p:notesMasterId r:id="rId18"/>
  </p:notesMasterIdLst>
  <p:sldIdLst>
    <p:sldId id="257" r:id="rId7"/>
    <p:sldId id="256" r:id="rId8"/>
    <p:sldId id="258" r:id="rId9"/>
    <p:sldId id="259" r:id="rId10"/>
    <p:sldId id="260" r:id="rId11"/>
    <p:sldId id="261" r:id="rId12"/>
    <p:sldId id="262" r:id="rId13"/>
    <p:sldId id="263" r:id="rId14"/>
    <p:sldId id="264"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41D"/>
    <a:srgbClr val="C8DA4D"/>
    <a:srgbClr val="E6E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924" autoAdjust="0"/>
  </p:normalViewPr>
  <p:slideViewPr>
    <p:cSldViewPr snapToGrid="0">
      <p:cViewPr varScale="1">
        <p:scale>
          <a:sx n="86" d="100"/>
          <a:sy n="86" d="100"/>
        </p:scale>
        <p:origin x="149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colella\Pinnacle%20Advisory%20Group\Pinnacle%20Advisory%20Group%20Team%20Site%20-%20Users\scolella\ALL%20BOSTON%20FILES\OUTLOOK%202019%20(Summer%202018)%20updat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tricia\Desktop\alis%2020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'Burbs Combo'!$B$4</c:f>
              <c:strCache>
                <c:ptCount val="1"/>
                <c:pt idx="0">
                  <c:v>Occupancy</c:v>
                </c:pt>
              </c:strCache>
            </c:strRef>
          </c:tx>
          <c:spPr>
            <a:solidFill>
              <a:schemeClr val="accent1"/>
            </a:solidFill>
            <a:ln>
              <a:noFill/>
            </a:ln>
            <a:effectLst/>
          </c:spPr>
          <c:invertIfNegative val="0"/>
          <c:cat>
            <c:numRef>
              <c:f>'Burbs Combo'!$N$3:$AE$3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'Burbs Combo'!$C$4:$AE$4</c:f>
              <c:numCache>
                <c:formatCode>0.0%</c:formatCode>
                <c:ptCount val="18"/>
                <c:pt idx="0">
                  <c:v>0.73299999999999998</c:v>
                </c:pt>
                <c:pt idx="1">
                  <c:v>0.61299999999999999</c:v>
                </c:pt>
                <c:pt idx="2">
                  <c:v>0.58299999999999996</c:v>
                </c:pt>
                <c:pt idx="3">
                  <c:v>0.54800000000000004</c:v>
                </c:pt>
                <c:pt idx="4">
                  <c:v>0.58399999999999996</c:v>
                </c:pt>
                <c:pt idx="5">
                  <c:v>0.59499999999999997</c:v>
                </c:pt>
                <c:pt idx="6">
                  <c:v>0.60899999999999999</c:v>
                </c:pt>
                <c:pt idx="7">
                  <c:v>0.628</c:v>
                </c:pt>
                <c:pt idx="8">
                  <c:v>0.61</c:v>
                </c:pt>
                <c:pt idx="9">
                  <c:v>0.56200000000000006</c:v>
                </c:pt>
                <c:pt idx="10">
                  <c:v>0.63500000000000001</c:v>
                </c:pt>
                <c:pt idx="11">
                  <c:v>0.66500000000000004</c:v>
                </c:pt>
                <c:pt idx="12">
                  <c:v>0.66600000000000004</c:v>
                </c:pt>
                <c:pt idx="13">
                  <c:v>0.67900000000000005</c:v>
                </c:pt>
                <c:pt idx="14">
                  <c:v>0.70699999999999996</c:v>
                </c:pt>
                <c:pt idx="15">
                  <c:v>0.72499999999999998</c:v>
                </c:pt>
                <c:pt idx="16">
                  <c:v>0.69099999999999995</c:v>
                </c:pt>
                <c:pt idx="17">
                  <c:v>0.68500000000000005</c:v>
                </c:pt>
              </c:numCache>
            </c:numRef>
          </c:val>
          <c:extLst xmlns:c16r2="http://schemas.microsoft.com/office/drawing/2015/06/chart">
            <c:ext xmlns:c16="http://schemas.microsoft.com/office/drawing/2014/chart" uri="{C3380CC4-5D6E-409C-BE32-E72D297353CC}">
              <c16:uniqueId val="{00000000-F76B-4DFC-91F1-044757BC6CB8}"/>
            </c:ext>
          </c:extLst>
        </c:ser>
        <c:dLbls>
          <c:showLegendKey val="0"/>
          <c:showVal val="0"/>
          <c:showCatName val="0"/>
          <c:showSerName val="0"/>
          <c:showPercent val="0"/>
          <c:showBubbleSize val="0"/>
        </c:dLbls>
        <c:gapWidth val="75"/>
        <c:axId val="834160632"/>
        <c:axId val="834162984"/>
      </c:barChart>
      <c:lineChart>
        <c:grouping val="standard"/>
        <c:varyColors val="0"/>
        <c:ser>
          <c:idx val="1"/>
          <c:order val="1"/>
          <c:tx>
            <c:strRef>
              <c:f>'Burbs Combo'!$B$5</c:f>
              <c:strCache>
                <c:ptCount val="1"/>
                <c:pt idx="0">
                  <c:v>ADR</c:v>
                </c:pt>
              </c:strCache>
            </c:strRef>
          </c:tx>
          <c:spPr>
            <a:ln w="28575" cap="rnd">
              <a:solidFill>
                <a:srgbClr val="92D050"/>
              </a:solidFill>
              <a:round/>
            </a:ln>
            <a:effectLst/>
          </c:spPr>
          <c:marker>
            <c:symbol val="none"/>
          </c:marker>
          <c:val>
            <c:numRef>
              <c:f>'Burbs Combo'!$C$5:$AE$5</c:f>
              <c:numCache>
                <c:formatCode>"$"#,##0.00</c:formatCode>
                <c:ptCount val="18"/>
                <c:pt idx="0">
                  <c:v>107.73</c:v>
                </c:pt>
                <c:pt idx="1">
                  <c:v>105.13</c:v>
                </c:pt>
                <c:pt idx="2">
                  <c:v>94.68</c:v>
                </c:pt>
                <c:pt idx="3">
                  <c:v>90.76</c:v>
                </c:pt>
                <c:pt idx="4">
                  <c:v>92.31</c:v>
                </c:pt>
                <c:pt idx="5">
                  <c:v>96.16</c:v>
                </c:pt>
                <c:pt idx="6">
                  <c:v>100.94</c:v>
                </c:pt>
                <c:pt idx="7">
                  <c:v>105.96</c:v>
                </c:pt>
                <c:pt idx="8">
                  <c:v>108.14</c:v>
                </c:pt>
                <c:pt idx="9">
                  <c:v>98.46</c:v>
                </c:pt>
                <c:pt idx="10">
                  <c:v>99.23</c:v>
                </c:pt>
                <c:pt idx="11">
                  <c:v>104.29</c:v>
                </c:pt>
                <c:pt idx="12">
                  <c:v>111.11</c:v>
                </c:pt>
                <c:pt idx="13">
                  <c:v>115.78</c:v>
                </c:pt>
                <c:pt idx="14">
                  <c:v>121.38</c:v>
                </c:pt>
                <c:pt idx="15">
                  <c:v>131.97999999999999</c:v>
                </c:pt>
                <c:pt idx="16">
                  <c:v>136.49</c:v>
                </c:pt>
                <c:pt idx="17">
                  <c:v>139.69999999999999</c:v>
                </c:pt>
              </c:numCache>
            </c:numRef>
          </c:val>
          <c:smooth val="0"/>
          <c:extLst xmlns:c16r2="http://schemas.microsoft.com/office/drawing/2015/06/chart">
            <c:ext xmlns:c16="http://schemas.microsoft.com/office/drawing/2014/chart" uri="{C3380CC4-5D6E-409C-BE32-E72D297353CC}">
              <c16:uniqueId val="{00000001-F76B-4DFC-91F1-044757BC6CB8}"/>
            </c:ext>
          </c:extLst>
        </c:ser>
        <c:ser>
          <c:idx val="2"/>
          <c:order val="2"/>
          <c:tx>
            <c:strRef>
              <c:f>'Burbs Combo'!$B$6</c:f>
              <c:strCache>
                <c:ptCount val="1"/>
                <c:pt idx="0">
                  <c:v>RevPAR</c:v>
                </c:pt>
              </c:strCache>
            </c:strRef>
          </c:tx>
          <c:spPr>
            <a:ln w="28575" cap="rnd">
              <a:solidFill>
                <a:srgbClr val="FFC000"/>
              </a:solidFill>
              <a:round/>
            </a:ln>
            <a:effectLst/>
          </c:spPr>
          <c:marker>
            <c:symbol val="none"/>
          </c:marker>
          <c:val>
            <c:numRef>
              <c:f>'Burbs Combo'!$C$6:$AE$6</c:f>
              <c:numCache>
                <c:formatCode>"$"#,##0.00</c:formatCode>
                <c:ptCount val="18"/>
                <c:pt idx="0">
                  <c:v>79.31</c:v>
                </c:pt>
                <c:pt idx="1">
                  <c:v>65.11</c:v>
                </c:pt>
                <c:pt idx="2">
                  <c:v>55.7</c:v>
                </c:pt>
                <c:pt idx="3">
                  <c:v>49.76</c:v>
                </c:pt>
                <c:pt idx="4">
                  <c:v>53.87</c:v>
                </c:pt>
                <c:pt idx="5">
                  <c:v>57.26</c:v>
                </c:pt>
                <c:pt idx="6">
                  <c:v>51.42</c:v>
                </c:pt>
                <c:pt idx="7">
                  <c:v>66.5</c:v>
                </c:pt>
                <c:pt idx="8">
                  <c:v>65.989999999999995</c:v>
                </c:pt>
                <c:pt idx="9">
                  <c:v>55.33</c:v>
                </c:pt>
                <c:pt idx="10">
                  <c:v>63.02</c:v>
                </c:pt>
                <c:pt idx="11">
                  <c:v>69.349999999999994</c:v>
                </c:pt>
                <c:pt idx="12">
                  <c:v>73.954410175026098</c:v>
                </c:pt>
                <c:pt idx="13">
                  <c:v>78.5958846230467</c:v>
                </c:pt>
                <c:pt idx="14">
                  <c:v>87.224672114014695</c:v>
                </c:pt>
                <c:pt idx="15">
                  <c:v>95.752424733013001</c:v>
                </c:pt>
                <c:pt idx="16">
                  <c:v>94.255492228142799</c:v>
                </c:pt>
                <c:pt idx="17">
                  <c:v>95.681396770536907</c:v>
                </c:pt>
              </c:numCache>
            </c:numRef>
          </c:val>
          <c:smooth val="0"/>
          <c:extLst xmlns:c16r2="http://schemas.microsoft.com/office/drawing/2015/06/chart">
            <c:ext xmlns:c16="http://schemas.microsoft.com/office/drawing/2014/chart" uri="{C3380CC4-5D6E-409C-BE32-E72D297353CC}">
              <c16:uniqueId val="{00000002-F76B-4DFC-91F1-044757BC6CB8}"/>
            </c:ext>
          </c:extLst>
        </c:ser>
        <c:dLbls>
          <c:showLegendKey val="0"/>
          <c:showVal val="0"/>
          <c:showCatName val="0"/>
          <c:showSerName val="0"/>
          <c:showPercent val="0"/>
          <c:showBubbleSize val="0"/>
        </c:dLbls>
        <c:marker val="1"/>
        <c:smooth val="0"/>
        <c:axId val="834166120"/>
        <c:axId val="834161416"/>
      </c:lineChart>
      <c:catAx>
        <c:axId val="83416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4162984"/>
        <c:crosses val="autoZero"/>
        <c:auto val="1"/>
        <c:lblAlgn val="ctr"/>
        <c:lblOffset val="100"/>
        <c:noMultiLvlLbl val="0"/>
      </c:catAx>
      <c:valAx>
        <c:axId val="834162984"/>
        <c:scaling>
          <c:orientation val="minMax"/>
          <c:max val="0.8"/>
          <c:min val="0.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4160632"/>
        <c:crosses val="autoZero"/>
        <c:crossBetween val="between"/>
      </c:valAx>
      <c:valAx>
        <c:axId val="834161416"/>
        <c:scaling>
          <c:orientation val="minMax"/>
        </c:scaling>
        <c:delete val="0"/>
        <c:axPos val="r"/>
        <c:numFmt formatCode="&quot;$&quot;#,##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4166120"/>
        <c:crosses val="max"/>
        <c:crossBetween val="between"/>
        <c:majorUnit val="25"/>
      </c:valAx>
      <c:catAx>
        <c:axId val="834166120"/>
        <c:scaling>
          <c:orientation val="minMax"/>
        </c:scaling>
        <c:delete val="1"/>
        <c:axPos val="b"/>
        <c:majorTickMark val="out"/>
        <c:minorTickMark val="none"/>
        <c:tickLblPos val="nextTo"/>
        <c:crossAx val="834161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Boston &amp; Cambridge Lodging</a:t>
            </a:r>
            <a:r>
              <a:rPr lang="en-US" baseline="0"/>
              <a:t> Market</a:t>
            </a:r>
          </a:p>
          <a:p>
            <a:pPr>
              <a:defRPr/>
            </a:pPr>
            <a:r>
              <a:rPr lang="en-US" baseline="0"/>
              <a:t>2000 - 2017</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'BOS.CAM Combo'!$B$4</c:f>
              <c:strCache>
                <c:ptCount val="1"/>
                <c:pt idx="0">
                  <c:v>Occupancy</c:v>
                </c:pt>
              </c:strCache>
            </c:strRef>
          </c:tx>
          <c:spPr>
            <a:solidFill>
              <a:schemeClr val="accent1"/>
            </a:solidFill>
            <a:ln>
              <a:noFill/>
            </a:ln>
            <a:effectLst/>
          </c:spPr>
          <c:invertIfNegative val="0"/>
          <c:cat>
            <c:numRef>
              <c:f>'BOS.CAM Combo'!$C$3:$T$3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'BOS.CAM Combo'!$C$4:$T$4</c:f>
              <c:numCache>
                <c:formatCode>0%</c:formatCode>
                <c:ptCount val="18"/>
                <c:pt idx="0">
                  <c:v>0.78500000000000003</c:v>
                </c:pt>
                <c:pt idx="1">
                  <c:v>0.69399999999999995</c:v>
                </c:pt>
                <c:pt idx="2">
                  <c:v>0.72199999999999998</c:v>
                </c:pt>
                <c:pt idx="3">
                  <c:v>0.70199999999999996</c:v>
                </c:pt>
                <c:pt idx="4">
                  <c:v>0.73899999999999999</c:v>
                </c:pt>
                <c:pt idx="5">
                  <c:v>0.74900000000000011</c:v>
                </c:pt>
                <c:pt idx="6">
                  <c:v>0.76</c:v>
                </c:pt>
                <c:pt idx="7">
                  <c:v>0.77</c:v>
                </c:pt>
                <c:pt idx="8">
                  <c:v>0.746</c:v>
                </c:pt>
                <c:pt idx="9">
                  <c:v>0.71199999999999997</c:v>
                </c:pt>
                <c:pt idx="10">
                  <c:v>0.76</c:v>
                </c:pt>
                <c:pt idx="11">
                  <c:v>0.76700000000000002</c:v>
                </c:pt>
                <c:pt idx="12">
                  <c:v>0.78200000000000003</c:v>
                </c:pt>
                <c:pt idx="13">
                  <c:v>0.80500000000000005</c:v>
                </c:pt>
                <c:pt idx="14">
                  <c:v>0.81599999999999995</c:v>
                </c:pt>
                <c:pt idx="15">
                  <c:v>0.81499999999999995</c:v>
                </c:pt>
                <c:pt idx="16">
                  <c:v>0.80900000000000005</c:v>
                </c:pt>
                <c:pt idx="17">
                  <c:v>0.82199999999999995</c:v>
                </c:pt>
              </c:numCache>
            </c:numRef>
          </c:val>
          <c:extLst xmlns:c16r2="http://schemas.microsoft.com/office/drawing/2015/06/chart">
            <c:ext xmlns:c16="http://schemas.microsoft.com/office/drawing/2014/chart" uri="{C3380CC4-5D6E-409C-BE32-E72D297353CC}">
              <c16:uniqueId val="{00000000-FE04-47FB-A009-5A197A368483}"/>
            </c:ext>
          </c:extLst>
        </c:ser>
        <c:dLbls>
          <c:showLegendKey val="0"/>
          <c:showVal val="0"/>
          <c:showCatName val="0"/>
          <c:showSerName val="0"/>
          <c:showPercent val="0"/>
          <c:showBubbleSize val="0"/>
        </c:dLbls>
        <c:gapWidth val="97"/>
        <c:axId val="834168080"/>
        <c:axId val="834169648"/>
      </c:barChart>
      <c:lineChart>
        <c:grouping val="standard"/>
        <c:varyColors val="0"/>
        <c:ser>
          <c:idx val="1"/>
          <c:order val="1"/>
          <c:tx>
            <c:strRef>
              <c:f>'BOS.CAM Combo'!$B$5</c:f>
              <c:strCache>
                <c:ptCount val="1"/>
                <c:pt idx="0">
                  <c:v>ADR</c:v>
                </c:pt>
              </c:strCache>
            </c:strRef>
          </c:tx>
          <c:spPr>
            <a:ln w="28575" cap="rnd">
              <a:solidFill>
                <a:schemeClr val="accent2"/>
              </a:solidFill>
              <a:round/>
            </a:ln>
            <a:effectLst/>
          </c:spPr>
          <c:marker>
            <c:symbol val="none"/>
          </c:marker>
          <c:cat>
            <c:numRef>
              <c:f>'BOS.CAM Combo'!$C$3:$T$3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'BOS.CAM Combo'!$C$5:$T$5</c:f>
              <c:numCache>
                <c:formatCode>_("$"* #,##0.00_);_("$"* \(#,##0.00\);_("$"* "-"??_);_(@_)</c:formatCode>
                <c:ptCount val="18"/>
                <c:pt idx="0">
                  <c:v>199.74</c:v>
                </c:pt>
                <c:pt idx="1">
                  <c:v>181.34</c:v>
                </c:pt>
                <c:pt idx="2">
                  <c:v>165.04</c:v>
                </c:pt>
                <c:pt idx="3">
                  <c:v>154.01</c:v>
                </c:pt>
                <c:pt idx="4">
                  <c:v>165.98</c:v>
                </c:pt>
                <c:pt idx="5">
                  <c:v>175.2</c:v>
                </c:pt>
                <c:pt idx="6">
                  <c:v>194.56</c:v>
                </c:pt>
                <c:pt idx="7">
                  <c:v>208.89</c:v>
                </c:pt>
                <c:pt idx="8">
                  <c:v>213.94</c:v>
                </c:pt>
                <c:pt idx="9">
                  <c:v>183.37</c:v>
                </c:pt>
                <c:pt idx="10">
                  <c:v>190.02</c:v>
                </c:pt>
                <c:pt idx="11">
                  <c:v>198.56</c:v>
                </c:pt>
                <c:pt idx="12">
                  <c:v>215.91</c:v>
                </c:pt>
                <c:pt idx="13">
                  <c:v>219.06</c:v>
                </c:pt>
                <c:pt idx="14">
                  <c:v>238.82</c:v>
                </c:pt>
                <c:pt idx="15">
                  <c:v>254.26</c:v>
                </c:pt>
                <c:pt idx="16">
                  <c:v>254.7</c:v>
                </c:pt>
                <c:pt idx="17">
                  <c:v>258.33999999999997</c:v>
                </c:pt>
              </c:numCache>
            </c:numRef>
          </c:val>
          <c:smooth val="0"/>
          <c:extLst xmlns:c16r2="http://schemas.microsoft.com/office/drawing/2015/06/chart">
            <c:ext xmlns:c16="http://schemas.microsoft.com/office/drawing/2014/chart" uri="{C3380CC4-5D6E-409C-BE32-E72D297353CC}">
              <c16:uniqueId val="{00000001-FE04-47FB-A009-5A197A368483}"/>
            </c:ext>
          </c:extLst>
        </c:ser>
        <c:ser>
          <c:idx val="2"/>
          <c:order val="2"/>
          <c:tx>
            <c:strRef>
              <c:f>'BOS.CAM Combo'!$B$6</c:f>
              <c:strCache>
                <c:ptCount val="1"/>
                <c:pt idx="0">
                  <c:v>RevPAR</c:v>
                </c:pt>
              </c:strCache>
            </c:strRef>
          </c:tx>
          <c:spPr>
            <a:ln w="28575" cap="rnd">
              <a:solidFill>
                <a:schemeClr val="accent6"/>
              </a:solidFill>
              <a:round/>
            </a:ln>
            <a:effectLst/>
          </c:spPr>
          <c:marker>
            <c:symbol val="none"/>
          </c:marker>
          <c:cat>
            <c:numRef>
              <c:f>'BOS.CAM Combo'!$C$3:$T$3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'BOS.CAM Combo'!$C$6:$T$6</c:f>
              <c:numCache>
                <c:formatCode>_("$"* #,##0.00_);_("$"* \(#,##0.00\);_("$"* "-"??_);_(@_)</c:formatCode>
                <c:ptCount val="18"/>
                <c:pt idx="0">
                  <c:v>156.79590000000002</c:v>
                </c:pt>
                <c:pt idx="1">
                  <c:v>125.84996</c:v>
                </c:pt>
                <c:pt idx="2">
                  <c:v>119.15888</c:v>
                </c:pt>
                <c:pt idx="3">
                  <c:v>108.11501999999999</c:v>
                </c:pt>
                <c:pt idx="4">
                  <c:v>122.65921999999999</c:v>
                </c:pt>
                <c:pt idx="5">
                  <c:v>131.22480000000002</c:v>
                </c:pt>
                <c:pt idx="6">
                  <c:v>147.8656</c:v>
                </c:pt>
                <c:pt idx="7">
                  <c:v>160.84529999999998</c:v>
                </c:pt>
                <c:pt idx="8">
                  <c:v>159.54</c:v>
                </c:pt>
                <c:pt idx="9">
                  <c:v>130.58000000000001</c:v>
                </c:pt>
                <c:pt idx="10">
                  <c:v>144.44999999999999</c:v>
                </c:pt>
                <c:pt idx="11">
                  <c:v>152.29</c:v>
                </c:pt>
                <c:pt idx="12">
                  <c:v>168.8</c:v>
                </c:pt>
                <c:pt idx="13">
                  <c:v>176.31</c:v>
                </c:pt>
                <c:pt idx="14">
                  <c:v>194.65</c:v>
                </c:pt>
                <c:pt idx="15">
                  <c:v>207.17</c:v>
                </c:pt>
                <c:pt idx="16">
                  <c:v>206.08</c:v>
                </c:pt>
                <c:pt idx="17">
                  <c:v>212.38</c:v>
                </c:pt>
              </c:numCache>
            </c:numRef>
          </c:val>
          <c:smooth val="0"/>
          <c:extLst xmlns:c16r2="http://schemas.microsoft.com/office/drawing/2015/06/chart">
            <c:ext xmlns:c16="http://schemas.microsoft.com/office/drawing/2014/chart" uri="{C3380CC4-5D6E-409C-BE32-E72D297353CC}">
              <c16:uniqueId val="{00000002-FE04-47FB-A009-5A197A368483}"/>
            </c:ext>
          </c:extLst>
        </c:ser>
        <c:dLbls>
          <c:showLegendKey val="0"/>
          <c:showVal val="0"/>
          <c:showCatName val="0"/>
          <c:showSerName val="0"/>
          <c:showPercent val="0"/>
          <c:showBubbleSize val="0"/>
        </c:dLbls>
        <c:marker val="1"/>
        <c:smooth val="0"/>
        <c:axId val="834170824"/>
        <c:axId val="834168472"/>
      </c:lineChart>
      <c:catAx>
        <c:axId val="83416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169648"/>
        <c:crosses val="autoZero"/>
        <c:auto val="1"/>
        <c:lblAlgn val="ctr"/>
        <c:lblOffset val="100"/>
        <c:noMultiLvlLbl val="0"/>
      </c:catAx>
      <c:valAx>
        <c:axId val="834169648"/>
        <c:scaling>
          <c:orientation val="minMax"/>
          <c:max val="0.85000000000000009"/>
          <c:min val="0.6500000000000001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168080"/>
        <c:crosses val="autoZero"/>
        <c:crossBetween val="between"/>
        <c:majorUnit val="5.000000000000001E-2"/>
      </c:valAx>
      <c:valAx>
        <c:axId val="834168472"/>
        <c:scaling>
          <c:orientation val="minMax"/>
          <c:max val="275"/>
          <c:min val="100"/>
        </c:scaling>
        <c:delete val="0"/>
        <c:axPos val="r"/>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170824"/>
        <c:crosses val="max"/>
        <c:crossBetween val="between"/>
        <c:majorUnit val="25"/>
      </c:valAx>
      <c:catAx>
        <c:axId val="834170824"/>
        <c:scaling>
          <c:orientation val="minMax"/>
        </c:scaling>
        <c:delete val="1"/>
        <c:axPos val="b"/>
        <c:numFmt formatCode="General" sourceLinked="1"/>
        <c:majorTickMark val="out"/>
        <c:minorTickMark val="none"/>
        <c:tickLblPos val="nextTo"/>
        <c:crossAx val="834168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3DC1D-76BA-4B29-B80A-4DA4C7D44D77}" type="datetimeFigureOut">
              <a:rPr lang="en-US" smtClean="0"/>
              <a:t>7/17/2018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D50C8-5D2D-43B6-A65E-A83EB6F34FE0}" type="slidenum">
              <a:rPr lang="en-US" smtClean="0"/>
              <a:t>‹#›</a:t>
            </a:fld>
            <a:endParaRPr lang="en-US"/>
          </a:p>
        </p:txBody>
      </p:sp>
    </p:spTree>
    <p:extLst>
      <p:ext uri="{BB962C8B-B14F-4D97-AF65-F5344CB8AC3E}">
        <p14:creationId xmlns:p14="http://schemas.microsoft.com/office/powerpoint/2010/main" val="83740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FD50C8-5D2D-43B6-A65E-A83EB6F34FE0}" type="slidenum">
              <a:rPr lang="en-US" smtClean="0"/>
              <a:t>3</a:t>
            </a:fld>
            <a:endParaRPr lang="en-US"/>
          </a:p>
        </p:txBody>
      </p:sp>
    </p:spTree>
    <p:extLst>
      <p:ext uri="{BB962C8B-B14F-4D97-AF65-F5344CB8AC3E}">
        <p14:creationId xmlns:p14="http://schemas.microsoft.com/office/powerpoint/2010/main" val="322677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FD50C8-5D2D-43B6-A65E-A83EB6F34FE0}" type="slidenum">
              <a:rPr lang="en-US" smtClean="0"/>
              <a:t>4</a:t>
            </a:fld>
            <a:endParaRPr lang="en-US"/>
          </a:p>
        </p:txBody>
      </p:sp>
    </p:spTree>
    <p:extLst>
      <p:ext uri="{BB962C8B-B14F-4D97-AF65-F5344CB8AC3E}">
        <p14:creationId xmlns:p14="http://schemas.microsoft.com/office/powerpoint/2010/main" val="152921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FD50C8-5D2D-43B6-A65E-A83EB6F34FE0}" type="slidenum">
              <a:rPr lang="en-US" smtClean="0"/>
              <a:t>5</a:t>
            </a:fld>
            <a:endParaRPr lang="en-US"/>
          </a:p>
        </p:txBody>
      </p:sp>
    </p:spTree>
    <p:extLst>
      <p:ext uri="{BB962C8B-B14F-4D97-AF65-F5344CB8AC3E}">
        <p14:creationId xmlns:p14="http://schemas.microsoft.com/office/powerpoint/2010/main" val="158352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FD50C8-5D2D-43B6-A65E-A83EB6F34FE0}" type="slidenum">
              <a:rPr lang="en-US" smtClean="0"/>
              <a:t>6</a:t>
            </a:fld>
            <a:endParaRPr lang="en-US"/>
          </a:p>
        </p:txBody>
      </p:sp>
    </p:spTree>
    <p:extLst>
      <p:ext uri="{BB962C8B-B14F-4D97-AF65-F5344CB8AC3E}">
        <p14:creationId xmlns:p14="http://schemas.microsoft.com/office/powerpoint/2010/main" val="194927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4FD50C8-5D2D-43B6-A65E-A83EB6F34FE0}" type="slidenum">
              <a:rPr lang="en-US" smtClean="0"/>
              <a:t>7</a:t>
            </a:fld>
            <a:endParaRPr lang="en-US"/>
          </a:p>
        </p:txBody>
      </p:sp>
    </p:spTree>
    <p:extLst>
      <p:ext uri="{BB962C8B-B14F-4D97-AF65-F5344CB8AC3E}">
        <p14:creationId xmlns:p14="http://schemas.microsoft.com/office/powerpoint/2010/main" val="394074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FD50C8-5D2D-43B6-A65E-A83EB6F34FE0}" type="slidenum">
              <a:rPr lang="en-US" smtClean="0"/>
              <a:t>8</a:t>
            </a:fld>
            <a:endParaRPr lang="en-US"/>
          </a:p>
        </p:txBody>
      </p:sp>
    </p:spTree>
    <p:extLst>
      <p:ext uri="{BB962C8B-B14F-4D97-AF65-F5344CB8AC3E}">
        <p14:creationId xmlns:p14="http://schemas.microsoft.com/office/powerpoint/2010/main" val="123565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4FD50C8-5D2D-43B6-A65E-A83EB6F34FE0}" type="slidenum">
              <a:rPr lang="en-US" smtClean="0"/>
              <a:t>9</a:t>
            </a:fld>
            <a:endParaRPr lang="en-US"/>
          </a:p>
        </p:txBody>
      </p:sp>
    </p:spTree>
    <p:extLst>
      <p:ext uri="{BB962C8B-B14F-4D97-AF65-F5344CB8AC3E}">
        <p14:creationId xmlns:p14="http://schemas.microsoft.com/office/powerpoint/2010/main" val="90811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4FD50C8-5D2D-43B6-A65E-A83EB6F34FE0}" type="slidenum">
              <a:rPr lang="en-US" smtClean="0"/>
              <a:t>10</a:t>
            </a:fld>
            <a:endParaRPr lang="en-US"/>
          </a:p>
        </p:txBody>
      </p:sp>
    </p:spTree>
    <p:extLst>
      <p:ext uri="{BB962C8B-B14F-4D97-AF65-F5344CB8AC3E}">
        <p14:creationId xmlns:p14="http://schemas.microsoft.com/office/powerpoint/2010/main" val="293834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FD50C8-5D2D-43B6-A65E-A83EB6F34FE0}" type="slidenum">
              <a:rPr lang="en-US" smtClean="0"/>
              <a:t>11</a:t>
            </a:fld>
            <a:endParaRPr lang="en-US"/>
          </a:p>
        </p:txBody>
      </p:sp>
    </p:spTree>
    <p:extLst>
      <p:ext uri="{BB962C8B-B14F-4D97-AF65-F5344CB8AC3E}">
        <p14:creationId xmlns:p14="http://schemas.microsoft.com/office/powerpoint/2010/main" val="254962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289C83-677D-47C5-90D9-D6634894E9D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3993EC7-E5EB-4FEA-91C0-47FE6F655BB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FA0B3B1-DB40-4081-8BAA-A12A27CDAC62}"/>
              </a:ext>
            </a:extLst>
          </p:cNvPr>
          <p:cNvSpPr>
            <a:spLocks noGrp="1"/>
          </p:cNvSpPr>
          <p:nvPr>
            <p:ph type="dt" sz="half" idx="10"/>
          </p:nvPr>
        </p:nvSpPr>
        <p:spPr>
          <a:xfrm>
            <a:off x="838200" y="6356350"/>
            <a:ext cx="2743200" cy="365125"/>
          </a:xfrm>
          <a:prstGeom prst="rect">
            <a:avLst/>
          </a:prstGeom>
        </p:spPr>
        <p:txBody>
          <a:bodyPr/>
          <a:lstStyle/>
          <a:p>
            <a:fld id="{11EBC928-1053-4C45-A166-4175D114B063}" type="datetimeFigureOut">
              <a:rPr lang="en-US" smtClean="0"/>
              <a:t>7/17/2018</a:t>
            </a:fld>
            <a:endParaRPr lang="en-US"/>
          </a:p>
        </p:txBody>
      </p:sp>
      <p:sp>
        <p:nvSpPr>
          <p:cNvPr id="5" name="Footer Placeholder 4">
            <a:extLst>
              <a:ext uri="{FF2B5EF4-FFF2-40B4-BE49-F238E27FC236}">
                <a16:creationId xmlns:a16="http://schemas.microsoft.com/office/drawing/2014/main" xmlns="" id="{92B3625B-2731-4801-BA42-61606E36F0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0900655-1860-4375-9FC2-2D5B8DABB638}"/>
              </a:ext>
            </a:extLst>
          </p:cNvPr>
          <p:cNvSpPr>
            <a:spLocks noGrp="1"/>
          </p:cNvSpPr>
          <p:nvPr>
            <p:ph type="sldNum" sz="quarter" idx="12"/>
          </p:nvPr>
        </p:nvSpPr>
        <p:spPr>
          <a:xfrm>
            <a:off x="8610600" y="6356350"/>
            <a:ext cx="2743200" cy="365125"/>
          </a:xfrm>
          <a:prstGeom prst="rect">
            <a:avLst/>
          </a:prstGeom>
        </p:spPr>
        <p:txBody>
          <a:bodyPr/>
          <a:lstStyle/>
          <a:p>
            <a:fld id="{AF32A39E-2E55-49AA-91A4-A097C126A3C1}" type="slidenum">
              <a:rPr lang="en-US" smtClean="0"/>
              <a:t>‹#›</a:t>
            </a:fld>
            <a:endParaRPr lang="en-US"/>
          </a:p>
        </p:txBody>
      </p:sp>
    </p:spTree>
    <p:extLst>
      <p:ext uri="{BB962C8B-B14F-4D97-AF65-F5344CB8AC3E}">
        <p14:creationId xmlns:p14="http://schemas.microsoft.com/office/powerpoint/2010/main" val="152002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14F6DA-A085-437C-B29E-EAF184103F45}"/>
              </a:ext>
            </a:extLst>
          </p:cNvPr>
          <p:cNvSpPr>
            <a:spLocks noGrp="1"/>
          </p:cNvSpPr>
          <p:nvPr>
            <p:ph type="dt" sz="half" idx="10"/>
          </p:nvPr>
        </p:nvSpPr>
        <p:spPr>
          <a:xfrm>
            <a:off x="838200" y="6356350"/>
            <a:ext cx="2743200" cy="365125"/>
          </a:xfrm>
          <a:prstGeom prst="rect">
            <a:avLst/>
          </a:prstGeom>
        </p:spPr>
        <p:txBody>
          <a:bodyPr/>
          <a:lstStyle/>
          <a:p>
            <a:fld id="{48831CEB-143D-408D-B5FF-C4AF6C8AA5E9}" type="datetimeFigureOut">
              <a:rPr lang="en-US" smtClean="0"/>
              <a:t>7/17/2018</a:t>
            </a:fld>
            <a:endParaRPr lang="en-US"/>
          </a:p>
        </p:txBody>
      </p:sp>
      <p:sp>
        <p:nvSpPr>
          <p:cNvPr id="3" name="Footer Placeholder 2">
            <a:extLst>
              <a:ext uri="{FF2B5EF4-FFF2-40B4-BE49-F238E27FC236}">
                <a16:creationId xmlns:a16="http://schemas.microsoft.com/office/drawing/2014/main" xmlns="" id="{BEF2EA9B-B791-4989-A880-C0ED09145C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C3D1A6A-F9B8-4C74-A71F-9D30B8E11C49}"/>
              </a:ext>
            </a:extLst>
          </p:cNvPr>
          <p:cNvSpPr>
            <a:spLocks noGrp="1"/>
          </p:cNvSpPr>
          <p:nvPr>
            <p:ph type="sldNum" sz="quarter" idx="12"/>
          </p:nvPr>
        </p:nvSpPr>
        <p:spPr>
          <a:xfrm>
            <a:off x="8610600" y="6356350"/>
            <a:ext cx="2743200" cy="365125"/>
          </a:xfrm>
          <a:prstGeom prst="rect">
            <a:avLst/>
          </a:prstGeom>
        </p:spPr>
        <p:txBody>
          <a:bodyPr/>
          <a:lstStyle/>
          <a:p>
            <a:fld id="{82367F23-6F3A-4C34-AF0C-30C6DB5E519D}" type="slidenum">
              <a:rPr lang="en-US" smtClean="0"/>
              <a:t>‹#›</a:t>
            </a:fld>
            <a:endParaRPr lang="en-US"/>
          </a:p>
        </p:txBody>
      </p:sp>
    </p:spTree>
    <p:extLst>
      <p:ext uri="{BB962C8B-B14F-4D97-AF65-F5344CB8AC3E}">
        <p14:creationId xmlns:p14="http://schemas.microsoft.com/office/powerpoint/2010/main" val="148704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C6A25-7A4D-4969-AD25-A07FF77B4A2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25521B4-8788-44FB-B09A-EC0DF3BE06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F725482-529C-44D1-AE76-5A9350887149}"/>
              </a:ext>
            </a:extLst>
          </p:cNvPr>
          <p:cNvSpPr>
            <a:spLocks noGrp="1"/>
          </p:cNvSpPr>
          <p:nvPr>
            <p:ph type="dt" sz="half" idx="10"/>
          </p:nvPr>
        </p:nvSpPr>
        <p:spPr>
          <a:xfrm>
            <a:off x="838200" y="6356350"/>
            <a:ext cx="2743200" cy="365125"/>
          </a:xfrm>
          <a:prstGeom prst="rect">
            <a:avLst/>
          </a:prstGeom>
        </p:spPr>
        <p:txBody>
          <a:bodyPr/>
          <a:lstStyle/>
          <a:p>
            <a:fld id="{57DF166E-300A-4902-91BE-99E201741D5B}" type="datetimeFigureOut">
              <a:rPr lang="en-US" smtClean="0"/>
              <a:t>7/17/2018</a:t>
            </a:fld>
            <a:endParaRPr lang="en-US"/>
          </a:p>
        </p:txBody>
      </p:sp>
      <p:sp>
        <p:nvSpPr>
          <p:cNvPr id="5" name="Footer Placeholder 4">
            <a:extLst>
              <a:ext uri="{FF2B5EF4-FFF2-40B4-BE49-F238E27FC236}">
                <a16:creationId xmlns:a16="http://schemas.microsoft.com/office/drawing/2014/main" xmlns="" id="{723FD09C-BE83-4786-B9D9-D3CAD0C40A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C918EE1-D0AF-46D9-854F-FF0297BC0556}"/>
              </a:ext>
            </a:extLst>
          </p:cNvPr>
          <p:cNvSpPr>
            <a:spLocks noGrp="1"/>
          </p:cNvSpPr>
          <p:nvPr>
            <p:ph type="sldNum" sz="quarter" idx="12"/>
          </p:nvPr>
        </p:nvSpPr>
        <p:spPr>
          <a:xfrm>
            <a:off x="8610600" y="6356350"/>
            <a:ext cx="2743200" cy="365125"/>
          </a:xfrm>
          <a:prstGeom prst="rect">
            <a:avLst/>
          </a:prstGeom>
        </p:spPr>
        <p:txBody>
          <a:bodyPr/>
          <a:lstStyle/>
          <a:p>
            <a:fld id="{F9A3C523-DBC5-4025-A810-35CBE89A20DB}" type="slidenum">
              <a:rPr lang="en-US" smtClean="0"/>
              <a:t>‹#›</a:t>
            </a:fld>
            <a:endParaRPr lang="en-US"/>
          </a:p>
        </p:txBody>
      </p:sp>
    </p:spTree>
    <p:extLst>
      <p:ext uri="{BB962C8B-B14F-4D97-AF65-F5344CB8AC3E}">
        <p14:creationId xmlns:p14="http://schemas.microsoft.com/office/powerpoint/2010/main" val="20419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6FEB24-2B48-4FE6-A476-E675BAA4BD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FF0EB6A-AE3E-481F-8F5A-DFFE2502A346}"/>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7337D0-1E2A-4378-B6C0-999A73A4ADF1}"/>
              </a:ext>
            </a:extLst>
          </p:cNvPr>
          <p:cNvSpPr>
            <a:spLocks noGrp="1"/>
          </p:cNvSpPr>
          <p:nvPr>
            <p:ph type="dt" sz="half" idx="10"/>
          </p:nvPr>
        </p:nvSpPr>
        <p:spPr>
          <a:xfrm>
            <a:off x="838200" y="6356350"/>
            <a:ext cx="2743200" cy="365125"/>
          </a:xfrm>
          <a:prstGeom prst="rect">
            <a:avLst/>
          </a:prstGeom>
        </p:spPr>
        <p:txBody>
          <a:bodyPr/>
          <a:lstStyle/>
          <a:p>
            <a:fld id="{57DF166E-300A-4902-91BE-99E201741D5B}" type="datetimeFigureOut">
              <a:rPr lang="en-US" smtClean="0"/>
              <a:t>7/17/2018</a:t>
            </a:fld>
            <a:endParaRPr lang="en-US"/>
          </a:p>
        </p:txBody>
      </p:sp>
      <p:sp>
        <p:nvSpPr>
          <p:cNvPr id="5" name="Footer Placeholder 4">
            <a:extLst>
              <a:ext uri="{FF2B5EF4-FFF2-40B4-BE49-F238E27FC236}">
                <a16:creationId xmlns:a16="http://schemas.microsoft.com/office/drawing/2014/main" xmlns="" id="{48CEEAD1-61EB-4A70-891C-5EE04303C4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81B2561-8EC0-4E84-914A-4D68CD367487}"/>
              </a:ext>
            </a:extLst>
          </p:cNvPr>
          <p:cNvSpPr>
            <a:spLocks noGrp="1"/>
          </p:cNvSpPr>
          <p:nvPr>
            <p:ph type="sldNum" sz="quarter" idx="12"/>
          </p:nvPr>
        </p:nvSpPr>
        <p:spPr>
          <a:xfrm>
            <a:off x="8610600" y="6356350"/>
            <a:ext cx="2743200" cy="365125"/>
          </a:xfrm>
          <a:prstGeom prst="rect">
            <a:avLst/>
          </a:prstGeom>
        </p:spPr>
        <p:txBody>
          <a:bodyPr/>
          <a:lstStyle/>
          <a:p>
            <a:fld id="{F9A3C523-DBC5-4025-A810-35CBE89A20DB}" type="slidenum">
              <a:rPr lang="en-US" smtClean="0"/>
              <a:t>‹#›</a:t>
            </a:fld>
            <a:endParaRPr lang="en-US"/>
          </a:p>
        </p:txBody>
      </p:sp>
    </p:spTree>
    <p:extLst>
      <p:ext uri="{BB962C8B-B14F-4D97-AF65-F5344CB8AC3E}">
        <p14:creationId xmlns:p14="http://schemas.microsoft.com/office/powerpoint/2010/main" val="63472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5FA01-2700-4420-A6A1-87E85C8075B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41F64F1-8235-44B3-B563-A86A66BBCD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5C16253-8065-4AD1-B105-781B55AA1528}"/>
              </a:ext>
            </a:extLst>
          </p:cNvPr>
          <p:cNvSpPr>
            <a:spLocks noGrp="1"/>
          </p:cNvSpPr>
          <p:nvPr>
            <p:ph type="dt" sz="half" idx="10"/>
          </p:nvPr>
        </p:nvSpPr>
        <p:spPr>
          <a:xfrm>
            <a:off x="838200" y="6356350"/>
            <a:ext cx="2743200" cy="365125"/>
          </a:xfrm>
          <a:prstGeom prst="rect">
            <a:avLst/>
          </a:prstGeom>
        </p:spPr>
        <p:txBody>
          <a:bodyPr/>
          <a:lstStyle/>
          <a:p>
            <a:fld id="{57DF166E-300A-4902-91BE-99E201741D5B}" type="datetimeFigureOut">
              <a:rPr lang="en-US" smtClean="0"/>
              <a:t>7/17/2018</a:t>
            </a:fld>
            <a:endParaRPr lang="en-US"/>
          </a:p>
        </p:txBody>
      </p:sp>
      <p:sp>
        <p:nvSpPr>
          <p:cNvPr id="5" name="Footer Placeholder 4">
            <a:extLst>
              <a:ext uri="{FF2B5EF4-FFF2-40B4-BE49-F238E27FC236}">
                <a16:creationId xmlns:a16="http://schemas.microsoft.com/office/drawing/2014/main" xmlns="" id="{66772BC3-A4E8-46D3-AFA7-91B2AEFF82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EF24C2A-A4F2-4ADC-BFF7-F423A77F9341}"/>
              </a:ext>
            </a:extLst>
          </p:cNvPr>
          <p:cNvSpPr>
            <a:spLocks noGrp="1"/>
          </p:cNvSpPr>
          <p:nvPr>
            <p:ph type="sldNum" sz="quarter" idx="12"/>
          </p:nvPr>
        </p:nvSpPr>
        <p:spPr>
          <a:xfrm>
            <a:off x="8610600" y="6356350"/>
            <a:ext cx="2743200" cy="365125"/>
          </a:xfrm>
          <a:prstGeom prst="rect">
            <a:avLst/>
          </a:prstGeom>
        </p:spPr>
        <p:txBody>
          <a:bodyPr/>
          <a:lstStyle/>
          <a:p>
            <a:fld id="{F9A3C523-DBC5-4025-A810-35CBE89A20DB}" type="slidenum">
              <a:rPr lang="en-US" smtClean="0"/>
              <a:t>‹#›</a:t>
            </a:fld>
            <a:endParaRPr lang="en-US"/>
          </a:p>
        </p:txBody>
      </p:sp>
    </p:spTree>
    <p:extLst>
      <p:ext uri="{BB962C8B-B14F-4D97-AF65-F5344CB8AC3E}">
        <p14:creationId xmlns:p14="http://schemas.microsoft.com/office/powerpoint/2010/main" val="350481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196F779-FE93-4AB4-979E-EED808E22AED}"/>
              </a:ext>
            </a:extLst>
          </p:cNvPr>
          <p:cNvSpPr>
            <a:spLocks noGrp="1"/>
          </p:cNvSpPr>
          <p:nvPr>
            <p:ph type="dt" sz="half" idx="10"/>
          </p:nvPr>
        </p:nvSpPr>
        <p:spPr>
          <a:xfrm>
            <a:off x="838200" y="6356350"/>
            <a:ext cx="2743200" cy="365125"/>
          </a:xfrm>
          <a:prstGeom prst="rect">
            <a:avLst/>
          </a:prstGeom>
        </p:spPr>
        <p:txBody>
          <a:bodyPr/>
          <a:lstStyle/>
          <a:p>
            <a:fld id="{57DF166E-300A-4902-91BE-99E201741D5B}" type="datetimeFigureOut">
              <a:rPr lang="en-US" smtClean="0"/>
              <a:t>7/17/2018</a:t>
            </a:fld>
            <a:endParaRPr lang="en-US"/>
          </a:p>
        </p:txBody>
      </p:sp>
      <p:sp>
        <p:nvSpPr>
          <p:cNvPr id="3" name="Footer Placeholder 2">
            <a:extLst>
              <a:ext uri="{FF2B5EF4-FFF2-40B4-BE49-F238E27FC236}">
                <a16:creationId xmlns:a16="http://schemas.microsoft.com/office/drawing/2014/main" xmlns="" id="{0A148FEF-A10B-4476-810F-781563C295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BE421BE7-3B4B-434C-B65E-E9ED3074E882}"/>
              </a:ext>
            </a:extLst>
          </p:cNvPr>
          <p:cNvSpPr>
            <a:spLocks noGrp="1"/>
          </p:cNvSpPr>
          <p:nvPr>
            <p:ph type="sldNum" sz="quarter" idx="12"/>
          </p:nvPr>
        </p:nvSpPr>
        <p:spPr>
          <a:xfrm>
            <a:off x="8610600" y="6356350"/>
            <a:ext cx="2743200" cy="365125"/>
          </a:xfrm>
          <a:prstGeom prst="rect">
            <a:avLst/>
          </a:prstGeom>
        </p:spPr>
        <p:txBody>
          <a:bodyPr/>
          <a:lstStyle/>
          <a:p>
            <a:fld id="{F9A3C523-DBC5-4025-A810-35CBE89A20DB}" type="slidenum">
              <a:rPr lang="en-US" smtClean="0"/>
              <a:t>‹#›</a:t>
            </a:fld>
            <a:endParaRPr lang="en-US"/>
          </a:p>
        </p:txBody>
      </p:sp>
    </p:spTree>
    <p:extLst>
      <p:ext uri="{BB962C8B-B14F-4D97-AF65-F5344CB8AC3E}">
        <p14:creationId xmlns:p14="http://schemas.microsoft.com/office/powerpoint/2010/main" val="362374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D27267-8A22-47B0-928C-47DFE10B28B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E4FC3E-6A02-4C6E-9751-B0FDBC532E7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F3FA78-440A-46B7-938E-465A93AC27A6}"/>
              </a:ext>
            </a:extLst>
          </p:cNvPr>
          <p:cNvSpPr>
            <a:spLocks noGrp="1"/>
          </p:cNvSpPr>
          <p:nvPr>
            <p:ph type="dt" sz="half" idx="10"/>
          </p:nvPr>
        </p:nvSpPr>
        <p:spPr>
          <a:xfrm>
            <a:off x="838200" y="6356350"/>
            <a:ext cx="2743200" cy="365125"/>
          </a:xfrm>
          <a:prstGeom prst="rect">
            <a:avLst/>
          </a:prstGeom>
        </p:spPr>
        <p:txBody>
          <a:bodyPr/>
          <a:lstStyle/>
          <a:p>
            <a:fld id="{11EBC928-1053-4C45-A166-4175D114B063}" type="datetimeFigureOut">
              <a:rPr lang="en-US" smtClean="0"/>
              <a:t>7/17/2018</a:t>
            </a:fld>
            <a:endParaRPr lang="en-US"/>
          </a:p>
        </p:txBody>
      </p:sp>
      <p:sp>
        <p:nvSpPr>
          <p:cNvPr id="5" name="Footer Placeholder 4">
            <a:extLst>
              <a:ext uri="{FF2B5EF4-FFF2-40B4-BE49-F238E27FC236}">
                <a16:creationId xmlns:a16="http://schemas.microsoft.com/office/drawing/2014/main" xmlns="" id="{A519504B-6EC3-4AA5-8964-55918803C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6659AEE-EAFF-44BE-9372-918149FE6530}"/>
              </a:ext>
            </a:extLst>
          </p:cNvPr>
          <p:cNvSpPr>
            <a:spLocks noGrp="1"/>
          </p:cNvSpPr>
          <p:nvPr>
            <p:ph type="sldNum" sz="quarter" idx="12"/>
          </p:nvPr>
        </p:nvSpPr>
        <p:spPr>
          <a:xfrm>
            <a:off x="8610600" y="6356350"/>
            <a:ext cx="2743200" cy="365125"/>
          </a:xfrm>
          <a:prstGeom prst="rect">
            <a:avLst/>
          </a:prstGeom>
        </p:spPr>
        <p:txBody>
          <a:bodyPr/>
          <a:lstStyle/>
          <a:p>
            <a:fld id="{AF32A39E-2E55-49AA-91A4-A097C126A3C1}" type="slidenum">
              <a:rPr lang="en-US" smtClean="0"/>
              <a:t>‹#›</a:t>
            </a:fld>
            <a:endParaRPr lang="en-US"/>
          </a:p>
        </p:txBody>
      </p:sp>
    </p:spTree>
    <p:extLst>
      <p:ext uri="{BB962C8B-B14F-4D97-AF65-F5344CB8AC3E}">
        <p14:creationId xmlns:p14="http://schemas.microsoft.com/office/powerpoint/2010/main" val="49105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352231-9E05-47AC-B60D-3C49E298E6B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124AAD6-9CBC-45D2-B2CF-14B7E394A98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EDECAC4-C31C-4B50-BD38-F7130C1DD77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987E6A5-6E0D-4AB4-A6F8-3F56CB000E2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2DAF7D8-6078-44D6-BA70-63E70E01BB9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3F501DF-7F53-4B88-90C8-129ED42DC75F}"/>
              </a:ext>
            </a:extLst>
          </p:cNvPr>
          <p:cNvSpPr>
            <a:spLocks noGrp="1"/>
          </p:cNvSpPr>
          <p:nvPr>
            <p:ph type="dt" sz="half" idx="10"/>
          </p:nvPr>
        </p:nvSpPr>
        <p:spPr>
          <a:xfrm>
            <a:off x="838200" y="6356350"/>
            <a:ext cx="2743200" cy="365125"/>
          </a:xfrm>
          <a:prstGeom prst="rect">
            <a:avLst/>
          </a:prstGeom>
        </p:spPr>
        <p:txBody>
          <a:bodyPr/>
          <a:lstStyle/>
          <a:p>
            <a:fld id="{11EBC928-1053-4C45-A166-4175D114B063}" type="datetimeFigureOut">
              <a:rPr lang="en-US" smtClean="0"/>
              <a:t>7/17/2018</a:t>
            </a:fld>
            <a:endParaRPr lang="en-US"/>
          </a:p>
        </p:txBody>
      </p:sp>
      <p:sp>
        <p:nvSpPr>
          <p:cNvPr id="8" name="Footer Placeholder 7">
            <a:extLst>
              <a:ext uri="{FF2B5EF4-FFF2-40B4-BE49-F238E27FC236}">
                <a16:creationId xmlns:a16="http://schemas.microsoft.com/office/drawing/2014/main" xmlns="" id="{EEADC350-6A06-426E-8EF1-DE50EFD1F8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B7BBEF6D-8BCB-4ABB-B122-E7FE26FF93F3}"/>
              </a:ext>
            </a:extLst>
          </p:cNvPr>
          <p:cNvSpPr>
            <a:spLocks noGrp="1"/>
          </p:cNvSpPr>
          <p:nvPr>
            <p:ph type="sldNum" sz="quarter" idx="12"/>
          </p:nvPr>
        </p:nvSpPr>
        <p:spPr>
          <a:xfrm>
            <a:off x="8610600" y="6356350"/>
            <a:ext cx="2743200" cy="365125"/>
          </a:xfrm>
          <a:prstGeom prst="rect">
            <a:avLst/>
          </a:prstGeom>
        </p:spPr>
        <p:txBody>
          <a:bodyPr/>
          <a:lstStyle/>
          <a:p>
            <a:fld id="{AF32A39E-2E55-49AA-91A4-A097C126A3C1}" type="slidenum">
              <a:rPr lang="en-US" smtClean="0"/>
              <a:t>‹#›</a:t>
            </a:fld>
            <a:endParaRPr lang="en-US"/>
          </a:p>
        </p:txBody>
      </p:sp>
    </p:spTree>
    <p:extLst>
      <p:ext uri="{BB962C8B-B14F-4D97-AF65-F5344CB8AC3E}">
        <p14:creationId xmlns:p14="http://schemas.microsoft.com/office/powerpoint/2010/main" val="6737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0B72E-54BA-4517-9616-4D9F177658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89FD47E8-4152-44E6-898F-58635E168729}"/>
              </a:ext>
            </a:extLst>
          </p:cNvPr>
          <p:cNvSpPr>
            <a:spLocks noGrp="1"/>
          </p:cNvSpPr>
          <p:nvPr>
            <p:ph type="dt" sz="half" idx="10"/>
          </p:nvPr>
        </p:nvSpPr>
        <p:spPr>
          <a:xfrm>
            <a:off x="838200" y="6356350"/>
            <a:ext cx="2743200" cy="365125"/>
          </a:xfrm>
          <a:prstGeom prst="rect">
            <a:avLst/>
          </a:prstGeom>
        </p:spPr>
        <p:txBody>
          <a:bodyPr/>
          <a:lstStyle/>
          <a:p>
            <a:fld id="{11EBC928-1053-4C45-A166-4175D114B063}" type="datetimeFigureOut">
              <a:rPr lang="en-US" smtClean="0"/>
              <a:t>7/17/2018</a:t>
            </a:fld>
            <a:endParaRPr lang="en-US"/>
          </a:p>
        </p:txBody>
      </p:sp>
      <p:sp>
        <p:nvSpPr>
          <p:cNvPr id="4" name="Footer Placeholder 3">
            <a:extLst>
              <a:ext uri="{FF2B5EF4-FFF2-40B4-BE49-F238E27FC236}">
                <a16:creationId xmlns:a16="http://schemas.microsoft.com/office/drawing/2014/main" xmlns="" id="{CEF18AB7-40B9-4A88-8AC4-98E5048238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6CBB090E-6F30-4AF2-A98C-19651AF6E8B5}"/>
              </a:ext>
            </a:extLst>
          </p:cNvPr>
          <p:cNvSpPr>
            <a:spLocks noGrp="1"/>
          </p:cNvSpPr>
          <p:nvPr>
            <p:ph type="sldNum" sz="quarter" idx="12"/>
          </p:nvPr>
        </p:nvSpPr>
        <p:spPr>
          <a:xfrm>
            <a:off x="8610600" y="6356350"/>
            <a:ext cx="2743200" cy="365125"/>
          </a:xfrm>
          <a:prstGeom prst="rect">
            <a:avLst/>
          </a:prstGeom>
        </p:spPr>
        <p:txBody>
          <a:bodyPr/>
          <a:lstStyle/>
          <a:p>
            <a:fld id="{AF32A39E-2E55-49AA-91A4-A097C126A3C1}" type="slidenum">
              <a:rPr lang="en-US" smtClean="0"/>
              <a:t>‹#›</a:t>
            </a:fld>
            <a:endParaRPr lang="en-US"/>
          </a:p>
        </p:txBody>
      </p:sp>
    </p:spTree>
    <p:extLst>
      <p:ext uri="{BB962C8B-B14F-4D97-AF65-F5344CB8AC3E}">
        <p14:creationId xmlns:p14="http://schemas.microsoft.com/office/powerpoint/2010/main" val="84078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30085FA-36B9-416A-8E02-5E7C8FAA7CCD}"/>
              </a:ext>
            </a:extLst>
          </p:cNvPr>
          <p:cNvSpPr>
            <a:spLocks noGrp="1"/>
          </p:cNvSpPr>
          <p:nvPr>
            <p:ph type="dt" sz="half" idx="10"/>
          </p:nvPr>
        </p:nvSpPr>
        <p:spPr>
          <a:xfrm>
            <a:off x="838200" y="6356350"/>
            <a:ext cx="2743200" cy="365125"/>
          </a:xfrm>
          <a:prstGeom prst="rect">
            <a:avLst/>
          </a:prstGeom>
        </p:spPr>
        <p:txBody>
          <a:bodyPr/>
          <a:lstStyle/>
          <a:p>
            <a:fld id="{11EBC928-1053-4C45-A166-4175D114B063}" type="datetimeFigureOut">
              <a:rPr lang="en-US" smtClean="0"/>
              <a:t>7/17/2018</a:t>
            </a:fld>
            <a:endParaRPr lang="en-US"/>
          </a:p>
        </p:txBody>
      </p:sp>
      <p:sp>
        <p:nvSpPr>
          <p:cNvPr id="3" name="Footer Placeholder 2">
            <a:extLst>
              <a:ext uri="{FF2B5EF4-FFF2-40B4-BE49-F238E27FC236}">
                <a16:creationId xmlns:a16="http://schemas.microsoft.com/office/drawing/2014/main" xmlns="" id="{44AB4426-77B5-4E7E-B5AD-D0201AE8A4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3CA59A5-02A9-42D1-8075-5484DFAB0856}"/>
              </a:ext>
            </a:extLst>
          </p:cNvPr>
          <p:cNvSpPr>
            <a:spLocks noGrp="1"/>
          </p:cNvSpPr>
          <p:nvPr>
            <p:ph type="sldNum" sz="quarter" idx="12"/>
          </p:nvPr>
        </p:nvSpPr>
        <p:spPr>
          <a:xfrm>
            <a:off x="8610600" y="6356350"/>
            <a:ext cx="2743200" cy="365125"/>
          </a:xfrm>
          <a:prstGeom prst="rect">
            <a:avLst/>
          </a:prstGeom>
        </p:spPr>
        <p:txBody>
          <a:bodyPr/>
          <a:lstStyle/>
          <a:p>
            <a:fld id="{AF32A39E-2E55-49AA-91A4-A097C126A3C1}" type="slidenum">
              <a:rPr lang="en-US" smtClean="0"/>
              <a:t>‹#›</a:t>
            </a:fld>
            <a:endParaRPr lang="en-US"/>
          </a:p>
        </p:txBody>
      </p:sp>
    </p:spTree>
    <p:extLst>
      <p:ext uri="{BB962C8B-B14F-4D97-AF65-F5344CB8AC3E}">
        <p14:creationId xmlns:p14="http://schemas.microsoft.com/office/powerpoint/2010/main" val="17085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C0CDC0-587A-428C-8A12-B979F2DC258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DF13FC2-1EAC-4091-95B5-9B44198F53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9D99E50-48BA-403F-AE02-B1CFAF7CBE7A}"/>
              </a:ext>
            </a:extLst>
          </p:cNvPr>
          <p:cNvSpPr>
            <a:spLocks noGrp="1"/>
          </p:cNvSpPr>
          <p:nvPr>
            <p:ph type="dt" sz="half" idx="10"/>
          </p:nvPr>
        </p:nvSpPr>
        <p:spPr>
          <a:xfrm>
            <a:off x="838200" y="6356350"/>
            <a:ext cx="2743200" cy="365125"/>
          </a:xfrm>
          <a:prstGeom prst="rect">
            <a:avLst/>
          </a:prstGeom>
        </p:spPr>
        <p:txBody>
          <a:bodyPr/>
          <a:lstStyle/>
          <a:p>
            <a:fld id="{48831CEB-143D-408D-B5FF-C4AF6C8AA5E9}" type="datetimeFigureOut">
              <a:rPr lang="en-US" smtClean="0"/>
              <a:t>7/17/2018</a:t>
            </a:fld>
            <a:endParaRPr lang="en-US"/>
          </a:p>
        </p:txBody>
      </p:sp>
      <p:sp>
        <p:nvSpPr>
          <p:cNvPr id="5" name="Footer Placeholder 4">
            <a:extLst>
              <a:ext uri="{FF2B5EF4-FFF2-40B4-BE49-F238E27FC236}">
                <a16:creationId xmlns:a16="http://schemas.microsoft.com/office/drawing/2014/main" xmlns="" id="{505BDA41-0166-4621-BB18-D12E725BE5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157AE32-7532-4D93-920C-E40339E1F3D3}"/>
              </a:ext>
            </a:extLst>
          </p:cNvPr>
          <p:cNvSpPr>
            <a:spLocks noGrp="1"/>
          </p:cNvSpPr>
          <p:nvPr>
            <p:ph type="sldNum" sz="quarter" idx="12"/>
          </p:nvPr>
        </p:nvSpPr>
        <p:spPr>
          <a:xfrm>
            <a:off x="8610600" y="6356350"/>
            <a:ext cx="2743200" cy="365125"/>
          </a:xfrm>
          <a:prstGeom prst="rect">
            <a:avLst/>
          </a:prstGeom>
        </p:spPr>
        <p:txBody>
          <a:bodyPr/>
          <a:lstStyle/>
          <a:p>
            <a:fld id="{82367F23-6F3A-4C34-AF0C-30C6DB5E519D}" type="slidenum">
              <a:rPr lang="en-US" smtClean="0"/>
              <a:t>‹#›</a:t>
            </a:fld>
            <a:endParaRPr lang="en-US"/>
          </a:p>
        </p:txBody>
      </p:sp>
    </p:spTree>
    <p:extLst>
      <p:ext uri="{BB962C8B-B14F-4D97-AF65-F5344CB8AC3E}">
        <p14:creationId xmlns:p14="http://schemas.microsoft.com/office/powerpoint/2010/main" val="94277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0EF0C-D269-4076-898A-A4E1DAAFCE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C7A8ED-2910-418E-86AB-4DAC73748BFD}"/>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1F19A3-D50B-45BF-8FF9-37C2BA82E105}"/>
              </a:ext>
            </a:extLst>
          </p:cNvPr>
          <p:cNvSpPr>
            <a:spLocks noGrp="1"/>
          </p:cNvSpPr>
          <p:nvPr>
            <p:ph type="dt" sz="half" idx="10"/>
          </p:nvPr>
        </p:nvSpPr>
        <p:spPr>
          <a:xfrm>
            <a:off x="838200" y="6356350"/>
            <a:ext cx="2743200" cy="365125"/>
          </a:xfrm>
          <a:prstGeom prst="rect">
            <a:avLst/>
          </a:prstGeom>
        </p:spPr>
        <p:txBody>
          <a:bodyPr/>
          <a:lstStyle/>
          <a:p>
            <a:fld id="{48831CEB-143D-408D-B5FF-C4AF6C8AA5E9}" type="datetimeFigureOut">
              <a:rPr lang="en-US" smtClean="0"/>
              <a:t>7/17/2018</a:t>
            </a:fld>
            <a:endParaRPr lang="en-US"/>
          </a:p>
        </p:txBody>
      </p:sp>
      <p:sp>
        <p:nvSpPr>
          <p:cNvPr id="5" name="Footer Placeholder 4">
            <a:extLst>
              <a:ext uri="{FF2B5EF4-FFF2-40B4-BE49-F238E27FC236}">
                <a16:creationId xmlns:a16="http://schemas.microsoft.com/office/drawing/2014/main" xmlns="" id="{592D656D-1EF5-4EFF-A7B2-FBF86DEA2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295A4DD-DD93-4430-88DC-EBE707B74091}"/>
              </a:ext>
            </a:extLst>
          </p:cNvPr>
          <p:cNvSpPr>
            <a:spLocks noGrp="1"/>
          </p:cNvSpPr>
          <p:nvPr>
            <p:ph type="sldNum" sz="quarter" idx="12"/>
          </p:nvPr>
        </p:nvSpPr>
        <p:spPr>
          <a:xfrm>
            <a:off x="8610600" y="6356350"/>
            <a:ext cx="2743200" cy="365125"/>
          </a:xfrm>
          <a:prstGeom prst="rect">
            <a:avLst/>
          </a:prstGeom>
        </p:spPr>
        <p:txBody>
          <a:bodyPr/>
          <a:lstStyle/>
          <a:p>
            <a:fld id="{82367F23-6F3A-4C34-AF0C-30C6DB5E519D}" type="slidenum">
              <a:rPr lang="en-US" smtClean="0"/>
              <a:t>‹#›</a:t>
            </a:fld>
            <a:endParaRPr lang="en-US"/>
          </a:p>
        </p:txBody>
      </p:sp>
    </p:spTree>
    <p:extLst>
      <p:ext uri="{BB962C8B-B14F-4D97-AF65-F5344CB8AC3E}">
        <p14:creationId xmlns:p14="http://schemas.microsoft.com/office/powerpoint/2010/main" val="172569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94239-8024-4735-A765-EED6F074FE5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F1D4F39-BF93-4905-84AE-2FA5B0D8179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C689C37-475C-44E6-94AC-192A6DDF43EA}"/>
              </a:ext>
            </a:extLst>
          </p:cNvPr>
          <p:cNvSpPr>
            <a:spLocks noGrp="1"/>
          </p:cNvSpPr>
          <p:nvPr>
            <p:ph type="dt" sz="half" idx="10"/>
          </p:nvPr>
        </p:nvSpPr>
        <p:spPr>
          <a:xfrm>
            <a:off x="838200" y="6356350"/>
            <a:ext cx="2743200" cy="365125"/>
          </a:xfrm>
          <a:prstGeom prst="rect">
            <a:avLst/>
          </a:prstGeom>
        </p:spPr>
        <p:txBody>
          <a:bodyPr/>
          <a:lstStyle/>
          <a:p>
            <a:fld id="{48831CEB-143D-408D-B5FF-C4AF6C8AA5E9}" type="datetimeFigureOut">
              <a:rPr lang="en-US" smtClean="0"/>
              <a:t>7/17/2018</a:t>
            </a:fld>
            <a:endParaRPr lang="en-US"/>
          </a:p>
        </p:txBody>
      </p:sp>
      <p:sp>
        <p:nvSpPr>
          <p:cNvPr id="5" name="Footer Placeholder 4">
            <a:extLst>
              <a:ext uri="{FF2B5EF4-FFF2-40B4-BE49-F238E27FC236}">
                <a16:creationId xmlns:a16="http://schemas.microsoft.com/office/drawing/2014/main" xmlns="" id="{B247381C-033B-4D17-A3FD-03F7DF8438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2A6E794-A289-42B2-97BC-24D16031FB6D}"/>
              </a:ext>
            </a:extLst>
          </p:cNvPr>
          <p:cNvSpPr>
            <a:spLocks noGrp="1"/>
          </p:cNvSpPr>
          <p:nvPr>
            <p:ph type="sldNum" sz="quarter" idx="12"/>
          </p:nvPr>
        </p:nvSpPr>
        <p:spPr>
          <a:xfrm>
            <a:off x="8610600" y="6356350"/>
            <a:ext cx="2743200" cy="365125"/>
          </a:xfrm>
          <a:prstGeom prst="rect">
            <a:avLst/>
          </a:prstGeom>
        </p:spPr>
        <p:txBody>
          <a:bodyPr/>
          <a:lstStyle/>
          <a:p>
            <a:fld id="{82367F23-6F3A-4C34-AF0C-30C6DB5E519D}" type="slidenum">
              <a:rPr lang="en-US" smtClean="0"/>
              <a:t>‹#›</a:t>
            </a:fld>
            <a:endParaRPr lang="en-US"/>
          </a:p>
        </p:txBody>
      </p:sp>
    </p:spTree>
    <p:extLst>
      <p:ext uri="{BB962C8B-B14F-4D97-AF65-F5344CB8AC3E}">
        <p14:creationId xmlns:p14="http://schemas.microsoft.com/office/powerpoint/2010/main" val="93751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4545B-79F9-4BD7-99D7-12A22D4D52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F052FD7-20AA-46B9-A9CD-4097DC148547}"/>
              </a:ext>
            </a:extLst>
          </p:cNvPr>
          <p:cNvSpPr>
            <a:spLocks noGrp="1"/>
          </p:cNvSpPr>
          <p:nvPr>
            <p:ph type="dt" sz="half" idx="10"/>
          </p:nvPr>
        </p:nvSpPr>
        <p:spPr>
          <a:xfrm>
            <a:off x="838200" y="6356350"/>
            <a:ext cx="2743200" cy="365125"/>
          </a:xfrm>
          <a:prstGeom prst="rect">
            <a:avLst/>
          </a:prstGeom>
        </p:spPr>
        <p:txBody>
          <a:bodyPr/>
          <a:lstStyle/>
          <a:p>
            <a:fld id="{48831CEB-143D-408D-B5FF-C4AF6C8AA5E9}" type="datetimeFigureOut">
              <a:rPr lang="en-US" smtClean="0"/>
              <a:t>7/17/2018</a:t>
            </a:fld>
            <a:endParaRPr lang="en-US"/>
          </a:p>
        </p:txBody>
      </p:sp>
      <p:sp>
        <p:nvSpPr>
          <p:cNvPr id="4" name="Footer Placeholder 3">
            <a:extLst>
              <a:ext uri="{FF2B5EF4-FFF2-40B4-BE49-F238E27FC236}">
                <a16:creationId xmlns:a16="http://schemas.microsoft.com/office/drawing/2014/main" xmlns="" id="{AF8F7BF9-BA8A-4726-9C8D-A84E17B71E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AF22A99F-ACB1-43FF-9396-A84437E92F7D}"/>
              </a:ext>
            </a:extLst>
          </p:cNvPr>
          <p:cNvSpPr>
            <a:spLocks noGrp="1"/>
          </p:cNvSpPr>
          <p:nvPr>
            <p:ph type="sldNum" sz="quarter" idx="12"/>
          </p:nvPr>
        </p:nvSpPr>
        <p:spPr>
          <a:xfrm>
            <a:off x="8610600" y="6356350"/>
            <a:ext cx="2743200" cy="365125"/>
          </a:xfrm>
          <a:prstGeom prst="rect">
            <a:avLst/>
          </a:prstGeom>
        </p:spPr>
        <p:txBody>
          <a:bodyPr/>
          <a:lstStyle/>
          <a:p>
            <a:fld id="{82367F23-6F3A-4C34-AF0C-30C6DB5E519D}" type="slidenum">
              <a:rPr lang="en-US" smtClean="0"/>
              <a:t>‹#›</a:t>
            </a:fld>
            <a:endParaRPr lang="en-US"/>
          </a:p>
        </p:txBody>
      </p:sp>
    </p:spTree>
    <p:extLst>
      <p:ext uri="{BB962C8B-B14F-4D97-AF65-F5344CB8AC3E}">
        <p14:creationId xmlns:p14="http://schemas.microsoft.com/office/powerpoint/2010/main" val="202226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eg"/><Relationship Id="rId5" Type="http://schemas.openxmlformats.org/officeDocument/2006/relationships/slideLayout" Target="../slideLayouts/slideLayout5.xml"/><Relationship Id="rId15" Type="http://schemas.openxmlformats.org/officeDocument/2006/relationships/image" Target="../media/image9.gif"/><Relationship Id="rId10" Type="http://schemas.openxmlformats.org/officeDocument/2006/relationships/image" Target="../media/image4.gif"/><Relationship Id="rId4" Type="http://schemas.openxmlformats.org/officeDocument/2006/relationships/slideLayout" Target="../slideLayouts/slideLayout4.xml"/><Relationship Id="rId9" Type="http://schemas.openxmlformats.org/officeDocument/2006/relationships/image" Target="../media/image3.gif"/><Relationship Id="rId14" Type="http://schemas.openxmlformats.org/officeDocument/2006/relationships/image" Target="../media/image8.g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8.xml"/><Relationship Id="rId7" Type="http://schemas.openxmlformats.org/officeDocument/2006/relationships/image" Target="../media/image10.png"/><Relationship Id="rId12"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3.gif"/><Relationship Id="rId5" Type="http://schemas.openxmlformats.org/officeDocument/2006/relationships/slideLayout" Target="../slideLayouts/slideLayout10.xml"/><Relationship Id="rId10" Type="http://schemas.openxmlformats.org/officeDocument/2006/relationships/image" Target="../media/image9.gif"/><Relationship Id="rId4" Type="http://schemas.openxmlformats.org/officeDocument/2006/relationships/slideLayout" Target="../slideLayouts/slideLayout9.xml"/><Relationship Id="rId9" Type="http://schemas.openxmlformats.org/officeDocument/2006/relationships/image" Target="../media/image12.gi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D55E801-2654-4B64-BF2F-A97ED823663A}"/>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054" b="7957"/>
          <a:stretch/>
        </p:blipFill>
        <p:spPr>
          <a:xfrm>
            <a:off x="4975289" y="-6648"/>
            <a:ext cx="7216711" cy="6864650"/>
          </a:xfrm>
          <a:prstGeom prst="rect">
            <a:avLst/>
          </a:prstGeom>
        </p:spPr>
      </p:pic>
      <p:pic>
        <p:nvPicPr>
          <p:cNvPr id="8" name="Picture 7">
            <a:extLst>
              <a:ext uri="{FF2B5EF4-FFF2-40B4-BE49-F238E27FC236}">
                <a16:creationId xmlns:a16="http://schemas.microsoft.com/office/drawing/2014/main" xmlns="" id="{AD676C87-22A9-4D8B-A279-EC2C169F6DB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0017" y="738852"/>
            <a:ext cx="3992455" cy="3366969"/>
          </a:xfrm>
          <a:prstGeom prst="rect">
            <a:avLst/>
          </a:prstGeom>
        </p:spPr>
      </p:pic>
      <p:pic>
        <p:nvPicPr>
          <p:cNvPr id="9" name="Picture 8">
            <a:extLst>
              <a:ext uri="{FF2B5EF4-FFF2-40B4-BE49-F238E27FC236}">
                <a16:creationId xmlns:a16="http://schemas.microsoft.com/office/drawing/2014/main" xmlns="" id="{D2A4B110-8CA6-41CB-81DF-13228C7A222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567004" y="494409"/>
            <a:ext cx="2557505" cy="2194560"/>
          </a:xfrm>
          <a:prstGeom prst="rect">
            <a:avLst/>
          </a:prstGeom>
          <a:effectLst>
            <a:outerShdw blurRad="88900" dist="38100" dir="4080000" sx="102000" sy="102000" algn="tl" rotWithShape="0">
              <a:prstClr val="black">
                <a:alpha val="46000"/>
              </a:prstClr>
            </a:outerShdw>
          </a:effectLst>
        </p:spPr>
      </p:pic>
      <p:pic>
        <p:nvPicPr>
          <p:cNvPr id="10" name="Picture 9">
            <a:extLst>
              <a:ext uri="{FF2B5EF4-FFF2-40B4-BE49-F238E27FC236}">
                <a16:creationId xmlns:a16="http://schemas.microsoft.com/office/drawing/2014/main" xmlns="" id="{493786E0-3E08-4B80-8D36-660FEBD8D6A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483724" y="1734679"/>
            <a:ext cx="1715180" cy="1737360"/>
          </a:xfrm>
          <a:prstGeom prst="rect">
            <a:avLst/>
          </a:prstGeom>
          <a:effectLst>
            <a:outerShdw blurRad="88900" dist="38100" dir="4080000" sx="102000" sy="102000" algn="ctr" rotWithShape="0">
              <a:srgbClr val="000000">
                <a:alpha val="46000"/>
              </a:srgbClr>
            </a:outerShdw>
          </a:effectLst>
        </p:spPr>
      </p:pic>
      <p:sp>
        <p:nvSpPr>
          <p:cNvPr id="11" name="TextBox 10">
            <a:extLst>
              <a:ext uri="{FF2B5EF4-FFF2-40B4-BE49-F238E27FC236}">
                <a16:creationId xmlns:a16="http://schemas.microsoft.com/office/drawing/2014/main" xmlns="" id="{55B5C6C4-F51B-4EBD-872E-9D4CEBDF71CD}"/>
              </a:ext>
            </a:extLst>
          </p:cNvPr>
          <p:cNvSpPr txBox="1"/>
          <p:nvPr userDrawn="1"/>
        </p:nvSpPr>
        <p:spPr>
          <a:xfrm>
            <a:off x="-11468" y="4708226"/>
            <a:ext cx="4934504"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PRODUCED BY:</a:t>
            </a:r>
          </a:p>
        </p:txBody>
      </p:sp>
      <p:sp>
        <p:nvSpPr>
          <p:cNvPr id="12" name="TextBox 11">
            <a:extLst>
              <a:ext uri="{FF2B5EF4-FFF2-40B4-BE49-F238E27FC236}">
                <a16:creationId xmlns:a16="http://schemas.microsoft.com/office/drawing/2014/main" xmlns="" id="{38E84D71-DE69-45FE-87F6-7AE572839E59}"/>
              </a:ext>
            </a:extLst>
          </p:cNvPr>
          <p:cNvSpPr txBox="1"/>
          <p:nvPr userDrawn="1"/>
        </p:nvSpPr>
        <p:spPr>
          <a:xfrm>
            <a:off x="-34049" y="5526536"/>
            <a:ext cx="4934505" cy="261610"/>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IN ASSOCIATION WITH:</a:t>
            </a:r>
          </a:p>
        </p:txBody>
      </p:sp>
      <p:pic>
        <p:nvPicPr>
          <p:cNvPr id="13" name="Picture 12">
            <a:extLst>
              <a:ext uri="{FF2B5EF4-FFF2-40B4-BE49-F238E27FC236}">
                <a16:creationId xmlns:a16="http://schemas.microsoft.com/office/drawing/2014/main" xmlns="" id="{ADF30EAD-3ADE-4502-99E7-80A198BD47D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57160" y="5045037"/>
            <a:ext cx="1977522" cy="331097"/>
          </a:xfrm>
          <a:prstGeom prst="rect">
            <a:avLst/>
          </a:prstGeom>
        </p:spPr>
      </p:pic>
      <p:grpSp>
        <p:nvGrpSpPr>
          <p:cNvPr id="14" name="Group 13">
            <a:extLst>
              <a:ext uri="{FF2B5EF4-FFF2-40B4-BE49-F238E27FC236}">
                <a16:creationId xmlns:a16="http://schemas.microsoft.com/office/drawing/2014/main" xmlns="" id="{4DC82883-4E5F-4A48-866F-7F464C066D49}"/>
              </a:ext>
            </a:extLst>
          </p:cNvPr>
          <p:cNvGrpSpPr/>
          <p:nvPr userDrawn="1"/>
        </p:nvGrpSpPr>
        <p:grpSpPr>
          <a:xfrm>
            <a:off x="1087118" y="5790465"/>
            <a:ext cx="2717605" cy="574554"/>
            <a:chOff x="1216554" y="5951177"/>
            <a:chExt cx="2717605" cy="574554"/>
          </a:xfrm>
        </p:grpSpPr>
        <p:pic>
          <p:nvPicPr>
            <p:cNvPr id="15" name="Picture 14">
              <a:extLst>
                <a:ext uri="{FF2B5EF4-FFF2-40B4-BE49-F238E27FC236}">
                  <a16:creationId xmlns:a16="http://schemas.microsoft.com/office/drawing/2014/main" xmlns="" id="{5115CD1D-3275-4658-91FE-F18E5074941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16554" y="5951177"/>
              <a:ext cx="1034729" cy="574554"/>
            </a:xfrm>
            <a:prstGeom prst="rect">
              <a:avLst/>
            </a:prstGeom>
          </p:spPr>
        </p:pic>
        <p:pic>
          <p:nvPicPr>
            <p:cNvPr id="16" name="Picture 15">
              <a:extLst>
                <a:ext uri="{FF2B5EF4-FFF2-40B4-BE49-F238E27FC236}">
                  <a16:creationId xmlns:a16="http://schemas.microsoft.com/office/drawing/2014/main" xmlns="" id="{92E5818A-FCCA-405D-BC57-F1A59E18BAB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01820" y="6080783"/>
              <a:ext cx="1532339" cy="419101"/>
            </a:xfrm>
            <a:prstGeom prst="rect">
              <a:avLst/>
            </a:prstGeom>
          </p:spPr>
        </p:pic>
      </p:grpSp>
      <p:sp>
        <p:nvSpPr>
          <p:cNvPr id="17" name="Rectangle 16">
            <a:extLst>
              <a:ext uri="{FF2B5EF4-FFF2-40B4-BE49-F238E27FC236}">
                <a16:creationId xmlns:a16="http://schemas.microsoft.com/office/drawing/2014/main" xmlns="" id="{5DC32D2B-48F5-42AF-AAC1-28B2867087E4}"/>
              </a:ext>
            </a:extLst>
          </p:cNvPr>
          <p:cNvSpPr/>
          <p:nvPr userDrawn="1"/>
        </p:nvSpPr>
        <p:spPr>
          <a:xfrm>
            <a:off x="7174660" y="2891455"/>
            <a:ext cx="278728" cy="27510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9BB93D0D-EF5B-4115-9FFB-F021CBCEC190}"/>
              </a:ext>
            </a:extLst>
          </p:cNvPr>
          <p:cNvSpPr/>
          <p:nvPr userDrawn="1"/>
        </p:nvSpPr>
        <p:spPr>
          <a:xfrm rot="666364">
            <a:off x="5288064" y="1250849"/>
            <a:ext cx="833119" cy="4519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009F9CCC-FC1B-4370-B867-A7B1A83E46BB}"/>
              </a:ext>
            </a:extLst>
          </p:cNvPr>
          <p:cNvSpPr/>
          <p:nvPr userDrawn="1"/>
        </p:nvSpPr>
        <p:spPr>
          <a:xfrm rot="815999">
            <a:off x="5156852" y="1764196"/>
            <a:ext cx="278728" cy="27510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4D0AE864-89B8-4CF2-84CB-E48C2113462F}"/>
              </a:ext>
            </a:extLst>
          </p:cNvPr>
          <p:cNvSpPr/>
          <p:nvPr userDrawn="1"/>
        </p:nvSpPr>
        <p:spPr>
          <a:xfrm rot="815999">
            <a:off x="5545222" y="1913996"/>
            <a:ext cx="692501" cy="25945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C0DC41AE-D8CC-479B-A9CD-9A475BA56A7A}"/>
              </a:ext>
            </a:extLst>
          </p:cNvPr>
          <p:cNvSpPr/>
          <p:nvPr userDrawn="1"/>
        </p:nvSpPr>
        <p:spPr>
          <a:xfrm rot="4263398">
            <a:off x="6270168" y="2189539"/>
            <a:ext cx="543329" cy="2103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21B9196-744D-49BC-BDF8-51251C3FC574}"/>
              </a:ext>
            </a:extLst>
          </p:cNvPr>
          <p:cNvSpPr/>
          <p:nvPr userDrawn="1"/>
        </p:nvSpPr>
        <p:spPr>
          <a:xfrm rot="587701">
            <a:off x="5017146" y="3078184"/>
            <a:ext cx="602364" cy="12260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6DDEA311-5440-4C14-87E4-11921EAEBE31}"/>
              </a:ext>
            </a:extLst>
          </p:cNvPr>
          <p:cNvSpPr/>
          <p:nvPr userDrawn="1"/>
        </p:nvSpPr>
        <p:spPr>
          <a:xfrm rot="4263398">
            <a:off x="6124393" y="1610043"/>
            <a:ext cx="403204" cy="2103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449498BE-09BC-47A2-9BF9-2A06B1095ECA}"/>
              </a:ext>
            </a:extLst>
          </p:cNvPr>
          <p:cNvCxnSpPr>
            <a:cxnSpLocks/>
          </p:cNvCxnSpPr>
          <p:nvPr userDrawn="1"/>
        </p:nvCxnSpPr>
        <p:spPr>
          <a:xfrm>
            <a:off x="4975290" y="-6649"/>
            <a:ext cx="0" cy="6864649"/>
          </a:xfrm>
          <a:prstGeom prst="line">
            <a:avLst/>
          </a:prstGeom>
          <a:ln w="76200">
            <a:solidFill>
              <a:srgbClr val="F7941D"/>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F0A83735-9476-4B36-98A5-5A15A3D5992E}"/>
              </a:ext>
            </a:extLst>
          </p:cNvPr>
          <p:cNvSpPr/>
          <p:nvPr userDrawn="1"/>
        </p:nvSpPr>
        <p:spPr>
          <a:xfrm rot="17435288">
            <a:off x="7946197" y="2808616"/>
            <a:ext cx="403204" cy="2103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29CDD551-DF58-4B9E-92BC-F97D80E724ED}"/>
              </a:ext>
            </a:extLst>
          </p:cNvPr>
          <p:cNvSpPr/>
          <p:nvPr userDrawn="1"/>
        </p:nvSpPr>
        <p:spPr>
          <a:xfrm rot="3335564">
            <a:off x="8888947" y="3306287"/>
            <a:ext cx="278728" cy="27510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139C0C95-2DDB-4587-BE33-506E5A0B1875}"/>
              </a:ext>
            </a:extLst>
          </p:cNvPr>
          <p:cNvSpPr/>
          <p:nvPr userDrawn="1"/>
        </p:nvSpPr>
        <p:spPr>
          <a:xfrm rot="3094823">
            <a:off x="9046569" y="3782711"/>
            <a:ext cx="692501" cy="25945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B249DF55-732F-4368-9F62-D39AE453E7EF}"/>
              </a:ext>
            </a:extLst>
          </p:cNvPr>
          <p:cNvSpPr/>
          <p:nvPr userDrawn="1"/>
        </p:nvSpPr>
        <p:spPr>
          <a:xfrm rot="2331217">
            <a:off x="6907748" y="2702840"/>
            <a:ext cx="138935" cy="26043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DA2CAC59-6C6C-4AA8-AFDF-23FD45EBCDA9}"/>
              </a:ext>
            </a:extLst>
          </p:cNvPr>
          <p:cNvSpPr/>
          <p:nvPr userDrawn="1"/>
        </p:nvSpPr>
        <p:spPr>
          <a:xfrm rot="2331217">
            <a:off x="7115101" y="2455573"/>
            <a:ext cx="138935" cy="26043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D57B4994-54ED-411D-96AF-F3CC3E65BDD8}"/>
              </a:ext>
            </a:extLst>
          </p:cNvPr>
          <p:cNvSpPr/>
          <p:nvPr userDrawn="1"/>
        </p:nvSpPr>
        <p:spPr>
          <a:xfrm rot="17829558">
            <a:off x="6525822" y="6199957"/>
            <a:ext cx="403204" cy="2103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9F7128E7-61E6-42F1-AA55-9D2F80B3279F}"/>
              </a:ext>
            </a:extLst>
          </p:cNvPr>
          <p:cNvSpPr/>
          <p:nvPr userDrawn="1"/>
        </p:nvSpPr>
        <p:spPr>
          <a:xfrm rot="17908826">
            <a:off x="6742064" y="5746874"/>
            <a:ext cx="403204" cy="2103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C103F37C-AF38-44A2-B3A8-4708D2EC89B8}"/>
              </a:ext>
            </a:extLst>
          </p:cNvPr>
          <p:cNvSpPr/>
          <p:nvPr userDrawn="1"/>
        </p:nvSpPr>
        <p:spPr>
          <a:xfrm rot="1975942">
            <a:off x="8211861" y="5023316"/>
            <a:ext cx="278728" cy="27510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D0DBA573-BFE4-4D94-B871-76589A8E87E9}"/>
              </a:ext>
            </a:extLst>
          </p:cNvPr>
          <p:cNvSpPr/>
          <p:nvPr userDrawn="1"/>
        </p:nvSpPr>
        <p:spPr>
          <a:xfrm rot="7713555">
            <a:off x="7363942" y="5047859"/>
            <a:ext cx="640455" cy="22955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xmlns="" id="{E98AB246-1990-4703-985E-0F18E2724A5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06678" y="3064777"/>
            <a:ext cx="2346102" cy="1920240"/>
          </a:xfrm>
          <a:prstGeom prst="rect">
            <a:avLst/>
          </a:prstGeom>
          <a:effectLst>
            <a:outerShdw blurRad="88900" dist="38100" dir="4080000" sx="102000" sy="102000" algn="tl" rotWithShape="0">
              <a:prstClr val="black">
                <a:alpha val="46000"/>
              </a:prstClr>
            </a:outerShdw>
          </a:effectLst>
        </p:spPr>
      </p:pic>
      <p:sp>
        <p:nvSpPr>
          <p:cNvPr id="35" name="Rectangle 34">
            <a:extLst>
              <a:ext uri="{FF2B5EF4-FFF2-40B4-BE49-F238E27FC236}">
                <a16:creationId xmlns:a16="http://schemas.microsoft.com/office/drawing/2014/main" xmlns="" id="{F0014906-5653-40BC-A00D-946F96C7C63D}"/>
              </a:ext>
            </a:extLst>
          </p:cNvPr>
          <p:cNvSpPr/>
          <p:nvPr userDrawn="1"/>
        </p:nvSpPr>
        <p:spPr>
          <a:xfrm rot="12435670">
            <a:off x="11839580" y="5919131"/>
            <a:ext cx="403204" cy="2103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BA6684C1-09C6-4BB4-ADE6-FC753369B848}"/>
              </a:ext>
            </a:extLst>
          </p:cNvPr>
          <p:cNvSpPr/>
          <p:nvPr userDrawn="1"/>
        </p:nvSpPr>
        <p:spPr>
          <a:xfrm rot="7682101">
            <a:off x="10547017" y="5950575"/>
            <a:ext cx="219818" cy="2103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573B75F6-03F9-4AF6-94EB-07DAF1AB97A4}"/>
              </a:ext>
            </a:extLst>
          </p:cNvPr>
          <p:cNvSpPr/>
          <p:nvPr userDrawn="1"/>
        </p:nvSpPr>
        <p:spPr>
          <a:xfrm rot="11838308">
            <a:off x="11236624" y="1570684"/>
            <a:ext cx="403204" cy="2103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85AC8355-1553-4DD4-B441-C76EA49DCAAB}"/>
              </a:ext>
            </a:extLst>
          </p:cNvPr>
          <p:cNvSpPr/>
          <p:nvPr userDrawn="1"/>
        </p:nvSpPr>
        <p:spPr>
          <a:xfrm rot="12377114">
            <a:off x="9098170" y="1365697"/>
            <a:ext cx="403204" cy="2103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xmlns="" id="{29F2096C-A209-427A-B434-384B6E51BF0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613342" y="3944316"/>
            <a:ext cx="2351461" cy="2103120"/>
          </a:xfrm>
          <a:prstGeom prst="rect">
            <a:avLst/>
          </a:prstGeom>
          <a:effectLst>
            <a:outerShdw blurRad="88900" dist="38100" dir="4080000" sx="102000" sy="102000" algn="tl" rotWithShape="0">
              <a:prstClr val="black">
                <a:alpha val="46000"/>
              </a:prstClr>
            </a:outerShdw>
          </a:effectLst>
        </p:spPr>
      </p:pic>
    </p:spTree>
    <p:extLst>
      <p:ext uri="{BB962C8B-B14F-4D97-AF65-F5344CB8AC3E}">
        <p14:creationId xmlns:p14="http://schemas.microsoft.com/office/powerpoint/2010/main" val="75568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42DB7ED-7857-42F8-9EFE-7486BA3B76E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0806"/>
          <a:stretch/>
        </p:blipFill>
        <p:spPr>
          <a:xfrm rot="16200000">
            <a:off x="-2437688" y="2437689"/>
            <a:ext cx="6858002" cy="1982623"/>
          </a:xfrm>
          <a:prstGeom prst="rect">
            <a:avLst/>
          </a:prstGeom>
        </p:spPr>
      </p:pic>
      <p:sp>
        <p:nvSpPr>
          <p:cNvPr id="16" name="Rectangle 17">
            <a:extLst>
              <a:ext uri="{FF2B5EF4-FFF2-40B4-BE49-F238E27FC236}">
                <a16:creationId xmlns:a16="http://schemas.microsoft.com/office/drawing/2014/main" xmlns="" id="{E6E7E7DD-735C-4718-9DCA-67630A989274}"/>
              </a:ext>
            </a:extLst>
          </p:cNvPr>
          <p:cNvSpPr/>
          <p:nvPr userDrawn="1"/>
        </p:nvSpPr>
        <p:spPr>
          <a:xfrm>
            <a:off x="-5691" y="-2"/>
            <a:ext cx="1680667" cy="1778797"/>
          </a:xfrm>
          <a:custGeom>
            <a:avLst/>
            <a:gdLst>
              <a:gd name="connsiteX0" fmla="*/ 0 w 1358781"/>
              <a:gd name="connsiteY0" fmla="*/ 0 h 1320645"/>
              <a:gd name="connsiteX1" fmla="*/ 1358781 w 1358781"/>
              <a:gd name="connsiteY1" fmla="*/ 0 h 1320645"/>
              <a:gd name="connsiteX2" fmla="*/ 1358781 w 1358781"/>
              <a:gd name="connsiteY2" fmla="*/ 1320645 h 1320645"/>
              <a:gd name="connsiteX3" fmla="*/ 0 w 1358781"/>
              <a:gd name="connsiteY3" fmla="*/ 1320645 h 1320645"/>
              <a:gd name="connsiteX4" fmla="*/ 0 w 1358781"/>
              <a:gd name="connsiteY4" fmla="*/ 0 h 1320645"/>
              <a:gd name="connsiteX0" fmla="*/ 0 w 1358781"/>
              <a:gd name="connsiteY0" fmla="*/ 0 h 1448832"/>
              <a:gd name="connsiteX1" fmla="*/ 1358781 w 1358781"/>
              <a:gd name="connsiteY1" fmla="*/ 0 h 1448832"/>
              <a:gd name="connsiteX2" fmla="*/ 1350236 w 1358781"/>
              <a:gd name="connsiteY2" fmla="*/ 1448832 h 1448832"/>
              <a:gd name="connsiteX3" fmla="*/ 0 w 1358781"/>
              <a:gd name="connsiteY3" fmla="*/ 1320645 h 1448832"/>
              <a:gd name="connsiteX4" fmla="*/ 0 w 1358781"/>
              <a:gd name="connsiteY4" fmla="*/ 0 h 1448832"/>
              <a:gd name="connsiteX0" fmla="*/ 0 w 1358781"/>
              <a:gd name="connsiteY0" fmla="*/ 0 h 1448832"/>
              <a:gd name="connsiteX1" fmla="*/ 1358781 w 1358781"/>
              <a:gd name="connsiteY1" fmla="*/ 0 h 1448832"/>
              <a:gd name="connsiteX2" fmla="*/ 1350236 w 1358781"/>
              <a:gd name="connsiteY2" fmla="*/ 1448832 h 1448832"/>
              <a:gd name="connsiteX3" fmla="*/ 0 w 1358781"/>
              <a:gd name="connsiteY3" fmla="*/ 1354828 h 1448832"/>
              <a:gd name="connsiteX4" fmla="*/ 0 w 1358781"/>
              <a:gd name="connsiteY4" fmla="*/ 0 h 1448832"/>
              <a:gd name="connsiteX0" fmla="*/ 0 w 1358781"/>
              <a:gd name="connsiteY0" fmla="*/ 0 h 1474470"/>
              <a:gd name="connsiteX1" fmla="*/ 1358781 w 1358781"/>
              <a:gd name="connsiteY1" fmla="*/ 0 h 1474470"/>
              <a:gd name="connsiteX2" fmla="*/ 1341690 w 1358781"/>
              <a:gd name="connsiteY2" fmla="*/ 1474470 h 1474470"/>
              <a:gd name="connsiteX3" fmla="*/ 0 w 1358781"/>
              <a:gd name="connsiteY3" fmla="*/ 1354828 h 1474470"/>
              <a:gd name="connsiteX4" fmla="*/ 0 w 1358781"/>
              <a:gd name="connsiteY4" fmla="*/ 0 h 1474470"/>
              <a:gd name="connsiteX0" fmla="*/ 0 w 1358781"/>
              <a:gd name="connsiteY0" fmla="*/ 0 h 1440959"/>
              <a:gd name="connsiteX1" fmla="*/ 1358781 w 1358781"/>
              <a:gd name="connsiteY1" fmla="*/ 0 h 1440959"/>
              <a:gd name="connsiteX2" fmla="*/ 1293327 w 1358781"/>
              <a:gd name="connsiteY2" fmla="*/ 1440959 h 1440959"/>
              <a:gd name="connsiteX3" fmla="*/ 0 w 1358781"/>
              <a:gd name="connsiteY3" fmla="*/ 1354828 h 1440959"/>
              <a:gd name="connsiteX4" fmla="*/ 0 w 1358781"/>
              <a:gd name="connsiteY4" fmla="*/ 0 h 1440959"/>
              <a:gd name="connsiteX0" fmla="*/ 0 w 1358781"/>
              <a:gd name="connsiteY0" fmla="*/ 0 h 1387341"/>
              <a:gd name="connsiteX1" fmla="*/ 1358781 w 1358781"/>
              <a:gd name="connsiteY1" fmla="*/ 0 h 1387341"/>
              <a:gd name="connsiteX2" fmla="*/ 1307145 w 1358781"/>
              <a:gd name="connsiteY2" fmla="*/ 1387341 h 1387341"/>
              <a:gd name="connsiteX3" fmla="*/ 0 w 1358781"/>
              <a:gd name="connsiteY3" fmla="*/ 1354828 h 1387341"/>
              <a:gd name="connsiteX4" fmla="*/ 0 w 1358781"/>
              <a:gd name="connsiteY4" fmla="*/ 0 h 1387341"/>
              <a:gd name="connsiteX0" fmla="*/ 0 w 1358781"/>
              <a:gd name="connsiteY0" fmla="*/ 0 h 1387341"/>
              <a:gd name="connsiteX1" fmla="*/ 1358781 w 1358781"/>
              <a:gd name="connsiteY1" fmla="*/ 0 h 1387341"/>
              <a:gd name="connsiteX2" fmla="*/ 1307145 w 1358781"/>
              <a:gd name="connsiteY2" fmla="*/ 1387341 h 1387341"/>
              <a:gd name="connsiteX3" fmla="*/ 0 w 1358781"/>
              <a:gd name="connsiteY3" fmla="*/ 1354828 h 1387341"/>
              <a:gd name="connsiteX4" fmla="*/ 0 w 1358781"/>
              <a:gd name="connsiteY4" fmla="*/ 0 h 1387341"/>
              <a:gd name="connsiteX0" fmla="*/ 0 w 1358781"/>
              <a:gd name="connsiteY0" fmla="*/ 0 h 1395041"/>
              <a:gd name="connsiteX1" fmla="*/ 1358781 w 1358781"/>
              <a:gd name="connsiteY1" fmla="*/ 0 h 1395041"/>
              <a:gd name="connsiteX2" fmla="*/ 1307145 w 1358781"/>
              <a:gd name="connsiteY2" fmla="*/ 1387341 h 1395041"/>
              <a:gd name="connsiteX3" fmla="*/ 13818 w 1358781"/>
              <a:gd name="connsiteY3" fmla="*/ 1395041 h 1395041"/>
              <a:gd name="connsiteX4" fmla="*/ 0 w 1358781"/>
              <a:gd name="connsiteY4" fmla="*/ 0 h 139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781" h="1395041">
                <a:moveTo>
                  <a:pt x="0" y="0"/>
                </a:moveTo>
                <a:lnTo>
                  <a:pt x="1358781" y="0"/>
                </a:lnTo>
                <a:cubicBezTo>
                  <a:pt x="1355933" y="482944"/>
                  <a:pt x="1309993" y="904397"/>
                  <a:pt x="1307145" y="1387341"/>
                </a:cubicBezTo>
                <a:lnTo>
                  <a:pt x="13818" y="1395041"/>
                </a:lnTo>
                <a:lnTo>
                  <a:pt x="0" y="0"/>
                </a:lnTo>
                <a:close/>
              </a:path>
            </a:pathLst>
          </a:custGeom>
          <a:solidFill>
            <a:srgbClr val="C8D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E11E326D-67C1-4005-A346-5FC8E81D187D}"/>
              </a:ext>
            </a:extLst>
          </p:cNvPr>
          <p:cNvSpPr/>
          <p:nvPr/>
        </p:nvSpPr>
        <p:spPr>
          <a:xfrm>
            <a:off x="199332" y="214275"/>
            <a:ext cx="1538243" cy="1350235"/>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089932C-9341-493B-8B46-576B3B0293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244" y="281796"/>
            <a:ext cx="1401509" cy="1181939"/>
          </a:xfrm>
          <a:prstGeom prst="rect">
            <a:avLst/>
          </a:prstGeom>
        </p:spPr>
      </p:pic>
      <p:sp>
        <p:nvSpPr>
          <p:cNvPr id="11" name="Rectangle 10">
            <a:extLst>
              <a:ext uri="{FF2B5EF4-FFF2-40B4-BE49-F238E27FC236}">
                <a16:creationId xmlns:a16="http://schemas.microsoft.com/office/drawing/2014/main" xmlns="" id="{712E8A3F-0354-4CFC-99C0-DF417B464813}"/>
              </a:ext>
            </a:extLst>
          </p:cNvPr>
          <p:cNvSpPr/>
          <p:nvPr userDrawn="1"/>
        </p:nvSpPr>
        <p:spPr>
          <a:xfrm>
            <a:off x="1936905" y="-1"/>
            <a:ext cx="45719" cy="6881575"/>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6E061430-A4FA-437B-A33B-A3B9CAB9535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8114" y="3127731"/>
            <a:ext cx="842778" cy="73152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4BDAA1C8-0DB6-4E27-A287-39AD64303AF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87246" y="5415484"/>
            <a:ext cx="817899" cy="7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xmlns="" id="{A792D8BC-00F8-4A56-8677-5C071854093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13702" y="2146339"/>
            <a:ext cx="852502" cy="73152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xmlns="" id="{133AD457-C491-4814-B6B8-794DAD5BD28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60598" y="4226795"/>
            <a:ext cx="893752" cy="731519"/>
          </a:xfrm>
          <a:prstGeom prst="rect">
            <a:avLst/>
          </a:prstGeom>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xmlns="" id="{64151B1C-B631-45C3-878D-7AFEC2C03F54}"/>
              </a:ext>
            </a:extLst>
          </p:cNvPr>
          <p:cNvSpPr/>
          <p:nvPr userDrawn="1"/>
        </p:nvSpPr>
        <p:spPr>
          <a:xfrm>
            <a:off x="2153326" y="298425"/>
            <a:ext cx="9947448" cy="1181939"/>
          </a:xfrm>
          <a:prstGeom prst="rect">
            <a:avLst/>
          </a:prstGeom>
          <a:solidFill>
            <a:srgbClr val="E6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11930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2" r:id="rId4"/>
    <p:sldLayoutId id="214748366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5DEBC10-D80E-4F86-BD27-E5A3B2ABCD1A}"/>
              </a:ext>
            </a:extLst>
          </p:cNvPr>
          <p:cNvSpPr/>
          <p:nvPr userDrawn="1"/>
        </p:nvSpPr>
        <p:spPr>
          <a:xfrm>
            <a:off x="67112" y="298425"/>
            <a:ext cx="12033662" cy="1181939"/>
          </a:xfrm>
          <a:prstGeom prst="rect">
            <a:avLst/>
          </a:prstGeom>
          <a:solidFill>
            <a:srgbClr val="E6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BCD1AF89-70D7-4364-99E8-7D1AC574CF2E}"/>
              </a:ext>
            </a:extLst>
          </p:cNvPr>
          <p:cNvSpPr/>
          <p:nvPr/>
        </p:nvSpPr>
        <p:spPr>
          <a:xfrm>
            <a:off x="236655" y="359066"/>
            <a:ext cx="1174781" cy="1031196"/>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77FD310D-23D2-4D14-91E0-3E1B998333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394" y="406704"/>
            <a:ext cx="1070355" cy="902666"/>
          </a:xfrm>
          <a:prstGeom prst="rect">
            <a:avLst/>
          </a:prstGeom>
        </p:spPr>
      </p:pic>
    </p:spTree>
    <p:extLst>
      <p:ext uri="{BB962C8B-B14F-4D97-AF65-F5344CB8AC3E}">
        <p14:creationId xmlns:p14="http://schemas.microsoft.com/office/powerpoint/2010/main" val="334904671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77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39330" y="662910"/>
            <a:ext cx="10379675" cy="584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Arial" panose="020B0604020202020204" pitchFamily="34" charset="0"/>
                <a:cs typeface="Arial" panose="020B0604020202020204" pitchFamily="34" charset="0"/>
              </a:rPr>
              <a:t>LODGING TRENDS BOSTON CAMBRIDGE</a:t>
            </a:r>
            <a:endParaRPr lang="en-US" sz="3200" b="1" dirty="0">
              <a:latin typeface="Arial" panose="020B0604020202020204" pitchFamily="34" charset="0"/>
              <a:cs typeface="Arial" panose="020B0604020202020204" pitchFamily="34" charset="0"/>
            </a:endParaRPr>
          </a:p>
        </p:txBody>
      </p:sp>
      <p:sp>
        <p:nvSpPr>
          <p:cNvPr id="14" name="Content Placeholder 2"/>
          <p:cNvSpPr txBox="1">
            <a:spLocks/>
          </p:cNvSpPr>
          <p:nvPr/>
        </p:nvSpPr>
        <p:spPr>
          <a:xfrm>
            <a:off x="304800" y="1540476"/>
            <a:ext cx="11565924" cy="5099221"/>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n-US" sz="2000" dirty="0">
                <a:latin typeface="Arial" panose="020B0604020202020204" pitchFamily="34" charset="0"/>
                <a:cs typeface="Arial" panose="020B0604020202020204" pitchFamily="34" charset="0"/>
              </a:rPr>
              <a:t>Convention – Trending </a:t>
            </a:r>
            <a:r>
              <a:rPr lang="en-US" sz="2000" dirty="0" smtClean="0">
                <a:latin typeface="Arial" panose="020B0604020202020204" pitchFamily="34" charset="0"/>
                <a:cs typeface="Arial" panose="020B0604020202020204" pitchFamily="34" charset="0"/>
              </a:rPr>
              <a:t>down</a:t>
            </a:r>
            <a:r>
              <a:rPr lang="en-US" sz="2000" dirty="0">
                <a:latin typeface="Arial" panose="020B0604020202020204" pitchFamily="34" charset="0"/>
                <a:cs typeface="Arial" panose="020B0604020202020204" pitchFamily="34" charset="0"/>
              </a:rPr>
              <a:t>. 2017 had a high of 29 </a:t>
            </a:r>
            <a:r>
              <a:rPr lang="en-US" sz="2000" dirty="0" err="1">
                <a:latin typeface="Arial" panose="020B0604020202020204" pitchFamily="34" charset="0"/>
                <a:cs typeface="Arial" panose="020B0604020202020204" pitchFamily="34" charset="0"/>
              </a:rPr>
              <a:t>citywides</a:t>
            </a:r>
            <a:r>
              <a:rPr lang="en-US" sz="2000" dirty="0">
                <a:latin typeface="Arial" panose="020B0604020202020204" pitchFamily="34" charset="0"/>
                <a:cs typeface="Arial" panose="020B0604020202020204" pitchFamily="34" charset="0"/>
              </a:rPr>
              <a:t> representing a total of 490,000 </a:t>
            </a:r>
            <a:r>
              <a:rPr lang="en-US" sz="2000" dirty="0" err="1">
                <a:latin typeface="Arial" panose="020B0604020202020204" pitchFamily="34" charset="0"/>
                <a:cs typeface="Arial" panose="020B0604020202020204" pitchFamily="34" charset="0"/>
              </a:rPr>
              <a:t>roonights</a:t>
            </a:r>
            <a:r>
              <a:rPr lang="en-US" sz="2000" dirty="0">
                <a:latin typeface="Arial" panose="020B0604020202020204" pitchFamily="34" charset="0"/>
                <a:cs typeface="Arial" panose="020B0604020202020204" pitchFamily="34" charset="0"/>
              </a:rPr>
              <a:t>. 2018 and 2019 are pacing to be down 5% and 24%, respectively from each prior year. </a:t>
            </a:r>
          </a:p>
          <a:p>
            <a:pPr lvl="0" algn="just"/>
            <a:r>
              <a:rPr lang="en-US" sz="2000" dirty="0">
                <a:latin typeface="Arial" panose="020B0604020202020204" pitchFamily="34" charset="0"/>
                <a:cs typeface="Arial" panose="020B0604020202020204" pitchFamily="34" charset="0"/>
              </a:rPr>
              <a:t>Corporate - Office market is booming. 94 M SF office space in Boston and Cambridge. #1 biotech hub in US. New or expanding tenants such as GE, Amazon, </a:t>
            </a:r>
            <a:r>
              <a:rPr lang="en-US" sz="2000" dirty="0" err="1">
                <a:latin typeface="Arial" panose="020B0604020202020204" pitchFamily="34" charset="0"/>
                <a:cs typeface="Arial" panose="020B0604020202020204" pitchFamily="34" charset="0"/>
              </a:rPr>
              <a:t>WeWork</a:t>
            </a:r>
            <a:r>
              <a:rPr lang="en-US" sz="2000" dirty="0">
                <a:latin typeface="Arial" panose="020B0604020202020204" pitchFamily="34" charset="0"/>
                <a:cs typeface="Arial" panose="020B0604020202020204" pitchFamily="34" charset="0"/>
              </a:rPr>
              <a:t>, Wayfair, among others.</a:t>
            </a:r>
          </a:p>
          <a:p>
            <a:pPr lvl="0" algn="just"/>
            <a:r>
              <a:rPr lang="en-US" sz="2000" dirty="0">
                <a:latin typeface="Arial" panose="020B0604020202020204" pitchFamily="34" charset="0"/>
                <a:cs typeface="Arial" panose="020B0604020202020204" pitchFamily="34" charset="0"/>
              </a:rPr>
              <a:t>Logan Airport - continues its modernization campaign to boost capacity and continue its record-setting growth. Passenger traffic in 2017 reached 38.4 million, a 5.9% increase to prior year. International passenger traffic increased 9.3%. YTD through May 2018, traffic through Logan Airport has increased 5.4%.  But International traffic is slowing. </a:t>
            </a:r>
          </a:p>
          <a:p>
            <a:pPr lvl="0" algn="just"/>
            <a:r>
              <a:rPr lang="en-US" sz="2000" dirty="0">
                <a:latin typeface="Arial" panose="020B0604020202020204" pitchFamily="34" charset="0"/>
                <a:cs typeface="Arial" panose="020B0604020202020204" pitchFamily="34" charset="0"/>
              </a:rPr>
              <a:t>Leisure – strong leisure market supported by tourism, numerous colleges, sporting events, and local/regional activities.  Encore Casino, a 3 million square foot five-star casino with 625 guestrooms opening, June 2019.</a:t>
            </a:r>
          </a:p>
          <a:p>
            <a:pPr lvl="0" algn="just"/>
            <a:r>
              <a:rPr lang="en-US" sz="2000" dirty="0">
                <a:latin typeface="Arial" panose="020B0604020202020204" pitchFamily="34" charset="0"/>
                <a:cs typeface="Arial" panose="020B0604020202020204" pitchFamily="34" charset="0"/>
              </a:rPr>
              <a:t>ADR is expected to be flat in 2018 and to decline in 2019. While corporate volume is expected to increase, new supply and a weak convention calendar will drive rates </a:t>
            </a:r>
            <a:r>
              <a:rPr lang="en-US" sz="2000" dirty="0" smtClean="0">
                <a:latin typeface="Arial" panose="020B0604020202020204" pitchFamily="34" charset="0"/>
                <a:cs typeface="Arial" panose="020B0604020202020204" pitchFamily="34" charset="0"/>
              </a:rPr>
              <a:t>down.</a:t>
            </a:r>
            <a:endParaRPr lang="en-US" sz="2000" dirty="0">
              <a:latin typeface="Arial" panose="020B0604020202020204" pitchFamily="34" charset="0"/>
              <a:cs typeface="Arial" panose="020B0604020202020204" pitchFamily="34" charset="0"/>
            </a:endParaRPr>
          </a:p>
          <a:p>
            <a:pPr lvl="0" algn="just"/>
            <a:r>
              <a:rPr lang="en-US" sz="2000" dirty="0" smtClean="0">
                <a:latin typeface="Arial" panose="020B0604020202020204" pitchFamily="34" charset="0"/>
                <a:cs typeface="Arial" panose="020B0604020202020204" pitchFamily="34" charset="0"/>
              </a:rPr>
              <a:t>As </a:t>
            </a:r>
            <a:r>
              <a:rPr lang="en-US" sz="2000" dirty="0">
                <a:latin typeface="Arial" panose="020B0604020202020204" pitchFamily="34" charset="0"/>
                <a:cs typeface="Arial" panose="020B0604020202020204" pitchFamily="34" charset="0"/>
              </a:rPr>
              <a:t>of May 2018, supply was up 2.1%, demand was up 2.4%, occupancy was up 0.3%, ADR was down (1.9%) and RevPAR was down (1.7%).   </a:t>
            </a:r>
          </a:p>
          <a:p>
            <a:pPr algn="just"/>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90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39330" y="662910"/>
            <a:ext cx="10379675" cy="584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Arial" panose="020B0604020202020204" pitchFamily="34" charset="0"/>
                <a:cs typeface="Arial" panose="020B0604020202020204" pitchFamily="34" charset="0"/>
              </a:rPr>
              <a:t>BOSTON &amp; CAMBRIDGE PROJECTIONS 2018-2019</a:t>
            </a:r>
            <a:endParaRPr lang="en-US" sz="3200" b="1" dirty="0">
              <a:latin typeface="Arial" panose="020B0604020202020204" pitchFamily="34" charset="0"/>
              <a:cs typeface="Arial" panose="020B0604020202020204" pitchFamily="34" charset="0"/>
            </a:endParaRPr>
          </a:p>
        </p:txBody>
      </p:sp>
      <p:graphicFrame>
        <p:nvGraphicFramePr>
          <p:cNvPr id="4" name="Shape 248"/>
          <p:cNvGraphicFramePr/>
          <p:nvPr>
            <p:extLst>
              <p:ext uri="{D42A27DB-BD31-4B8C-83A1-F6EECF244321}">
                <p14:modId xmlns:p14="http://schemas.microsoft.com/office/powerpoint/2010/main" val="1103300828"/>
              </p:ext>
            </p:extLst>
          </p:nvPr>
        </p:nvGraphicFramePr>
        <p:xfrm>
          <a:off x="1639330" y="1786722"/>
          <a:ext cx="7524880" cy="4178098"/>
        </p:xfrm>
        <a:graphic>
          <a:graphicData uri="http://schemas.openxmlformats.org/drawingml/2006/table">
            <a:tbl>
              <a:tblPr>
                <a:noFill/>
              </a:tblPr>
              <a:tblGrid>
                <a:gridCol w="2218678">
                  <a:extLst>
                    <a:ext uri="{9D8B030D-6E8A-4147-A177-3AD203B41FA5}">
                      <a16:colId xmlns:a16="http://schemas.microsoft.com/office/drawing/2014/main" xmlns="" val="20000"/>
                    </a:ext>
                  </a:extLst>
                </a:gridCol>
                <a:gridCol w="1737702">
                  <a:extLst>
                    <a:ext uri="{9D8B030D-6E8A-4147-A177-3AD203B41FA5}">
                      <a16:colId xmlns:a16="http://schemas.microsoft.com/office/drawing/2014/main" xmlns="" val="20001"/>
                    </a:ext>
                  </a:extLst>
                </a:gridCol>
                <a:gridCol w="1784250">
                  <a:extLst>
                    <a:ext uri="{9D8B030D-6E8A-4147-A177-3AD203B41FA5}">
                      <a16:colId xmlns:a16="http://schemas.microsoft.com/office/drawing/2014/main" xmlns="" val="20002"/>
                    </a:ext>
                  </a:extLst>
                </a:gridCol>
                <a:gridCol w="1784250">
                  <a:extLst>
                    <a:ext uri="{9D8B030D-6E8A-4147-A177-3AD203B41FA5}">
                      <a16:colId xmlns:a16="http://schemas.microsoft.com/office/drawing/2014/main" xmlns="" val="20003"/>
                    </a:ext>
                  </a:extLst>
                </a:gridCol>
              </a:tblGrid>
              <a:tr h="1020283">
                <a:tc>
                  <a:txBody>
                    <a:bodyPr/>
                    <a:lstStyle/>
                    <a:p>
                      <a:pPr lvl="0" algn="l">
                        <a:spcBef>
                          <a:spcPts val="0"/>
                        </a:spcBef>
                        <a:buNone/>
                      </a:pPr>
                      <a:endParaRPr sz="1800" b="1" dirty="0">
                        <a:solidFill>
                          <a:schemeClr val="tx1"/>
                        </a:solidFill>
                        <a:latin typeface="+mn-lt"/>
                        <a:ea typeface="Raleway"/>
                        <a:cs typeface="Raleway"/>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5">
                        <a:lumMod val="50000"/>
                      </a:schemeClr>
                    </a:solidFill>
                  </a:tcPr>
                </a:tc>
                <a:tc>
                  <a:txBody>
                    <a:bodyPr/>
                    <a:lstStyle/>
                    <a:p>
                      <a:pPr lvl="0" algn="ctr">
                        <a:spcBef>
                          <a:spcPts val="0"/>
                        </a:spcBef>
                        <a:buNone/>
                      </a:pPr>
                      <a:r>
                        <a:rPr lang="en" sz="2800" b="1" dirty="0">
                          <a:solidFill>
                            <a:schemeClr val="bg1"/>
                          </a:solidFill>
                          <a:latin typeface="+mn-lt"/>
                          <a:ea typeface="Raleway"/>
                          <a:cs typeface="Raleway"/>
                          <a:sym typeface="Raleway"/>
                        </a:rPr>
                        <a:t>2017</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50000"/>
                      </a:schemeClr>
                    </a:solidFill>
                  </a:tcPr>
                </a:tc>
                <a:tc>
                  <a:txBody>
                    <a:bodyPr/>
                    <a:lstStyle/>
                    <a:p>
                      <a:pPr lvl="0" algn="ctr">
                        <a:spcBef>
                          <a:spcPts val="0"/>
                        </a:spcBef>
                        <a:buNone/>
                      </a:pPr>
                      <a:r>
                        <a:rPr lang="en" sz="2800" b="1" dirty="0">
                          <a:solidFill>
                            <a:schemeClr val="bg1"/>
                          </a:solidFill>
                          <a:latin typeface="+mn-lt"/>
                          <a:ea typeface="Raleway"/>
                          <a:cs typeface="Raleway"/>
                          <a:sym typeface="Raleway"/>
                        </a:rPr>
                        <a:t>2018</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5">
                        <a:lumMod val="50000"/>
                      </a:schemeClr>
                    </a:solidFill>
                  </a:tcPr>
                </a:tc>
                <a:tc>
                  <a:txBody>
                    <a:bodyPr/>
                    <a:lstStyle/>
                    <a:p>
                      <a:pPr lvl="0" algn="ctr">
                        <a:spcBef>
                          <a:spcPts val="0"/>
                        </a:spcBef>
                        <a:buNone/>
                      </a:pPr>
                      <a:r>
                        <a:rPr lang="en" sz="2800" b="1" dirty="0" smtClean="0">
                          <a:solidFill>
                            <a:schemeClr val="bg1"/>
                          </a:solidFill>
                          <a:latin typeface="+mn-lt"/>
                          <a:ea typeface="Raleway"/>
                          <a:cs typeface="Raleway"/>
                          <a:sym typeface="Raleway"/>
                        </a:rPr>
                        <a:t>2019</a:t>
                      </a:r>
                      <a:endParaRPr lang="en" sz="2800" b="1" dirty="0">
                        <a:solidFill>
                          <a:schemeClr val="bg1"/>
                        </a:solidFill>
                        <a:latin typeface="+mn-lt"/>
                        <a:ea typeface="Raleway"/>
                        <a:cs typeface="Raleway"/>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1052605">
                <a:tc>
                  <a:txBody>
                    <a:bodyPr/>
                    <a:lstStyle/>
                    <a:p>
                      <a:pPr lvl="0" algn="l">
                        <a:spcBef>
                          <a:spcPts val="0"/>
                        </a:spcBef>
                        <a:buNone/>
                      </a:pPr>
                      <a:r>
                        <a:rPr lang="en" sz="2800" b="1">
                          <a:solidFill>
                            <a:schemeClr val="tx1"/>
                          </a:solidFill>
                          <a:latin typeface="+mn-lt"/>
                          <a:ea typeface="Raleway"/>
                          <a:cs typeface="Raleway"/>
                          <a:sym typeface="Raleway"/>
                        </a:rPr>
                        <a:t>Occupancy</a:t>
                      </a: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2800" b="1">
                          <a:solidFill>
                            <a:schemeClr val="tx1"/>
                          </a:solidFill>
                          <a:latin typeface="+mn-lt"/>
                          <a:ea typeface="Montserrat"/>
                          <a:cs typeface="Montserrat"/>
                          <a:sym typeface="Montserrat"/>
                        </a:rPr>
                        <a:t>82.2%</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2800" b="1" dirty="0">
                          <a:solidFill>
                            <a:schemeClr val="tx1"/>
                          </a:solidFill>
                          <a:latin typeface="+mn-lt"/>
                          <a:ea typeface="Montserrat"/>
                          <a:cs typeface="Montserrat"/>
                          <a:sym typeface="Montserrat"/>
                        </a:rPr>
                        <a:t>81.8%</a:t>
                      </a:r>
                    </a:p>
                  </a:txBody>
                  <a:tcPr marL="91425" marR="91425" marT="68575" marB="68575" anchor="ctr">
                    <a:lnL w="28575" cap="flat" cmpd="sng" algn="ctr">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2800" b="1" dirty="0" smtClean="0">
                          <a:solidFill>
                            <a:schemeClr val="tx1"/>
                          </a:solidFill>
                          <a:latin typeface="+mn-lt"/>
                          <a:ea typeface="Montserrat"/>
                          <a:cs typeface="Montserrat"/>
                          <a:sym typeface="Montserrat"/>
                        </a:rPr>
                        <a:t>80%</a:t>
                      </a:r>
                      <a:endParaRPr lang="en" sz="2800" b="1" dirty="0">
                        <a:solidFill>
                          <a:schemeClr val="tx1"/>
                        </a:solidFill>
                        <a:latin typeface="+mn-lt"/>
                        <a:ea typeface="Montserrat"/>
                        <a:cs typeface="Montserrat"/>
                        <a:sym typeface="Montserrat"/>
                      </a:endParaRP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1052605">
                <a:tc>
                  <a:txBody>
                    <a:bodyPr/>
                    <a:lstStyle/>
                    <a:p>
                      <a:pPr lvl="0" algn="l">
                        <a:spcBef>
                          <a:spcPts val="0"/>
                        </a:spcBef>
                        <a:buNone/>
                      </a:pPr>
                      <a:r>
                        <a:rPr lang="en" sz="2800" b="1">
                          <a:solidFill>
                            <a:schemeClr val="tx1"/>
                          </a:solidFill>
                          <a:latin typeface="+mn-lt"/>
                          <a:ea typeface="Raleway"/>
                          <a:cs typeface="Raleway"/>
                          <a:sym typeface="Raleway"/>
                        </a:rPr>
                        <a:t>ADR</a:t>
                      </a: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2800" b="1">
                          <a:solidFill>
                            <a:schemeClr val="tx1"/>
                          </a:solidFill>
                          <a:latin typeface="+mn-lt"/>
                          <a:ea typeface="Montserrat"/>
                          <a:cs typeface="Montserrat"/>
                          <a:sym typeface="Montserrat"/>
                        </a:rPr>
                        <a:t>$258.34</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2800" b="1" dirty="0">
                          <a:solidFill>
                            <a:schemeClr val="tx1"/>
                          </a:solidFill>
                          <a:latin typeface="+mn-lt"/>
                          <a:ea typeface="Montserrat"/>
                          <a:cs typeface="Montserrat"/>
                          <a:sym typeface="Montserrat"/>
                        </a:rPr>
                        <a:t>$258.34</a:t>
                      </a:r>
                    </a:p>
                  </a:txBody>
                  <a:tcPr marL="91425" marR="91425" marT="68575" marB="68575" anchor="ctr">
                    <a:lnL w="28575" cap="flat" cmpd="sng" algn="ctr">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2800" b="1" dirty="0" smtClean="0">
                          <a:solidFill>
                            <a:schemeClr val="tx1"/>
                          </a:solidFill>
                          <a:latin typeface="+mn-lt"/>
                          <a:ea typeface="Montserrat"/>
                          <a:cs typeface="Montserrat"/>
                          <a:sym typeface="Montserrat"/>
                        </a:rPr>
                        <a:t>$255.76</a:t>
                      </a:r>
                      <a:endParaRPr lang="en" sz="2800" b="1" dirty="0">
                        <a:solidFill>
                          <a:schemeClr val="tx1"/>
                        </a:solidFill>
                        <a:latin typeface="+mn-lt"/>
                        <a:ea typeface="Montserrat"/>
                        <a:cs typeface="Montserrat"/>
                        <a:sym typeface="Montserrat"/>
                      </a:endParaRP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2"/>
                  </a:ext>
                </a:extLst>
              </a:tr>
              <a:tr h="1052605">
                <a:tc>
                  <a:txBody>
                    <a:bodyPr/>
                    <a:lstStyle/>
                    <a:p>
                      <a:pPr lvl="0" algn="l" rtl="0">
                        <a:spcBef>
                          <a:spcPts val="0"/>
                        </a:spcBef>
                        <a:buNone/>
                      </a:pPr>
                      <a:r>
                        <a:rPr lang="en" sz="2800" b="1" dirty="0">
                          <a:solidFill>
                            <a:schemeClr val="tx1"/>
                          </a:solidFill>
                          <a:latin typeface="+mn-lt"/>
                          <a:ea typeface="Raleway"/>
                          <a:cs typeface="Raleway"/>
                          <a:sym typeface="Raleway"/>
                        </a:rPr>
                        <a:t>RevPAR</a:t>
                      </a: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 sz="2800" b="1" dirty="0">
                          <a:solidFill>
                            <a:schemeClr val="tx1"/>
                          </a:solidFill>
                          <a:latin typeface="+mn-lt"/>
                          <a:ea typeface="Montserrat"/>
                          <a:cs typeface="Montserrat"/>
                          <a:sym typeface="Montserrat"/>
                        </a:rPr>
                        <a:t>$212.38</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 sz="2800" b="1" dirty="0">
                          <a:solidFill>
                            <a:schemeClr val="tx1"/>
                          </a:solidFill>
                          <a:latin typeface="+mn-lt"/>
                          <a:ea typeface="Montserrat"/>
                          <a:cs typeface="Montserrat"/>
                          <a:sym typeface="Montserrat"/>
                        </a:rPr>
                        <a:t>$213.44</a:t>
                      </a:r>
                    </a:p>
                  </a:txBody>
                  <a:tcPr marL="91425" marR="91425" marT="68575" marB="68575" anchor="ctr">
                    <a:lnL w="28575" cap="flat" cmpd="sng" algn="ctr">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 sz="2800" b="1" dirty="0" smtClean="0">
                          <a:solidFill>
                            <a:schemeClr val="tx1"/>
                          </a:solidFill>
                          <a:latin typeface="+mn-lt"/>
                          <a:ea typeface="Montserrat"/>
                          <a:cs typeface="Montserrat"/>
                          <a:sym typeface="Montserrat"/>
                        </a:rPr>
                        <a:t>$204.61</a:t>
                      </a:r>
                      <a:endParaRPr lang="en" sz="2800" b="1" dirty="0">
                        <a:solidFill>
                          <a:schemeClr val="tx1"/>
                        </a:solidFill>
                        <a:latin typeface="+mn-lt"/>
                        <a:ea typeface="Montserrat"/>
                        <a:cs typeface="Montserrat"/>
                        <a:sym typeface="Montserrat"/>
                      </a:endParaRP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3"/>
                  </a:ext>
                </a:extLst>
              </a:tr>
            </a:tbl>
          </a:graphicData>
        </a:graphic>
      </p:graphicFrame>
      <p:grpSp>
        <p:nvGrpSpPr>
          <p:cNvPr id="7" name="Group 6"/>
          <p:cNvGrpSpPr/>
          <p:nvPr/>
        </p:nvGrpSpPr>
        <p:grpSpPr>
          <a:xfrm>
            <a:off x="9433061" y="2131011"/>
            <a:ext cx="1885728" cy="3344058"/>
            <a:chOff x="9976758" y="2155725"/>
            <a:chExt cx="1885728" cy="3344058"/>
          </a:xfrm>
        </p:grpSpPr>
        <p:sp>
          <p:nvSpPr>
            <p:cNvPr id="5" name="Rectangle: Rounded Corners 2">
              <a:extLst>
                <a:ext uri="{FF2B5EF4-FFF2-40B4-BE49-F238E27FC236}">
                  <a16:creationId xmlns:a16="http://schemas.microsoft.com/office/drawing/2014/main" xmlns="" id="{E8F243B5-6C5F-4E3B-A35D-5259EFDB8D0A}"/>
                </a:ext>
              </a:extLst>
            </p:cNvPr>
            <p:cNvSpPr/>
            <p:nvPr/>
          </p:nvSpPr>
          <p:spPr>
            <a:xfrm>
              <a:off x="9976758" y="2155725"/>
              <a:ext cx="1885728" cy="162401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u="sng" dirty="0" smtClean="0">
                  <a:solidFill>
                    <a:schemeClr val="tx1"/>
                  </a:solidFill>
                  <a:latin typeface="Arial" panose="020B0604020202020204" pitchFamily="34" charset="0"/>
                  <a:cs typeface="Arial" panose="020B0604020202020204" pitchFamily="34" charset="0"/>
                </a:rPr>
                <a:t>2017-2018</a:t>
              </a:r>
            </a:p>
            <a:p>
              <a:pPr algn="ctr"/>
              <a:r>
                <a:rPr lang="en-US" sz="2000" b="1" dirty="0" smtClean="0">
                  <a:solidFill>
                    <a:schemeClr val="tx1"/>
                  </a:solidFill>
                  <a:latin typeface="Arial" panose="020B0604020202020204" pitchFamily="34" charset="0"/>
                  <a:cs typeface="Arial" panose="020B0604020202020204" pitchFamily="34" charset="0"/>
                </a:rPr>
                <a:t>2.6</a:t>
              </a:r>
              <a:r>
                <a:rPr lang="en-US" sz="2000" b="1" dirty="0">
                  <a:solidFill>
                    <a:schemeClr val="tx1"/>
                  </a:solidFill>
                  <a:latin typeface="Arial" panose="020B0604020202020204" pitchFamily="34" charset="0"/>
                  <a:cs typeface="Arial" panose="020B0604020202020204" pitchFamily="34" charset="0"/>
                </a:rPr>
                <a:t>% growth in demand!</a:t>
              </a:r>
            </a:p>
          </p:txBody>
        </p:sp>
        <p:sp>
          <p:nvSpPr>
            <p:cNvPr id="6" name="Rectangle: Rounded Corners 7">
              <a:extLst>
                <a:ext uri="{FF2B5EF4-FFF2-40B4-BE49-F238E27FC236}">
                  <a16:creationId xmlns:a16="http://schemas.microsoft.com/office/drawing/2014/main" xmlns="" id="{ACA1B12A-C69C-4032-80D6-744084AB721A}"/>
                </a:ext>
              </a:extLst>
            </p:cNvPr>
            <p:cNvSpPr/>
            <p:nvPr/>
          </p:nvSpPr>
          <p:spPr>
            <a:xfrm>
              <a:off x="9976758" y="3875771"/>
              <a:ext cx="1885728" cy="162401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u="sng" dirty="0" smtClean="0">
                  <a:solidFill>
                    <a:schemeClr val="tx1"/>
                  </a:solidFill>
                  <a:latin typeface="Arial" panose="020B0604020202020204" pitchFamily="34" charset="0"/>
                  <a:cs typeface="Arial" panose="020B0604020202020204" pitchFamily="34" charset="0"/>
                </a:rPr>
                <a:t>2018-2019</a:t>
              </a:r>
            </a:p>
            <a:p>
              <a:pPr algn="ctr"/>
              <a:r>
                <a:rPr lang="en-US" sz="2000" b="1" dirty="0" smtClean="0">
                  <a:solidFill>
                    <a:schemeClr val="tx1"/>
                  </a:solidFill>
                  <a:latin typeface="Arial" panose="020B0604020202020204" pitchFamily="34" charset="0"/>
                  <a:cs typeface="Arial" panose="020B0604020202020204" pitchFamily="34" charset="0"/>
                </a:rPr>
                <a:t>2.0</a:t>
              </a:r>
              <a:r>
                <a:rPr lang="en-US" sz="2000" b="1" dirty="0">
                  <a:solidFill>
                    <a:schemeClr val="tx1"/>
                  </a:solidFill>
                  <a:latin typeface="Arial" panose="020B0604020202020204" pitchFamily="34" charset="0"/>
                  <a:cs typeface="Arial" panose="020B0604020202020204" pitchFamily="34" charset="0"/>
                </a:rPr>
                <a:t>% growth in demand!</a:t>
              </a:r>
            </a:p>
          </p:txBody>
        </p:sp>
      </p:grpSp>
      <p:sp>
        <p:nvSpPr>
          <p:cNvPr id="8" name="TextBox 7"/>
          <p:cNvSpPr txBox="1"/>
          <p:nvPr/>
        </p:nvSpPr>
        <p:spPr>
          <a:xfrm>
            <a:off x="1567441" y="6025305"/>
            <a:ext cx="4777740" cy="276999"/>
          </a:xfrm>
          <a:prstGeom prst="rect">
            <a:avLst/>
          </a:prstGeom>
          <a:noFill/>
        </p:spPr>
        <p:txBody>
          <a:bodyPr wrap="square" rtlCol="0">
            <a:spAutoFit/>
          </a:bodyPr>
          <a:lstStyle/>
          <a:p>
            <a:r>
              <a:rPr lang="en-US" sz="1200" i="1" dirty="0"/>
              <a:t>Source: Pinnacle Advisory Group</a:t>
            </a:r>
          </a:p>
        </p:txBody>
      </p:sp>
    </p:spTree>
    <p:extLst>
      <p:ext uri="{BB962C8B-B14F-4D97-AF65-F5344CB8AC3E}">
        <p14:creationId xmlns:p14="http://schemas.microsoft.com/office/powerpoint/2010/main" val="85209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F166AE72-F911-47B5-AB33-73C49788F76A}"/>
              </a:ext>
            </a:extLst>
          </p:cNvPr>
          <p:cNvSpPr txBox="1"/>
          <p:nvPr/>
        </p:nvSpPr>
        <p:spPr>
          <a:xfrm>
            <a:off x="2153325" y="597006"/>
            <a:ext cx="9947449" cy="646331"/>
          </a:xfrm>
          <a:prstGeom prst="rect">
            <a:avLst/>
          </a:prstGeom>
          <a:noFill/>
        </p:spPr>
        <p:txBody>
          <a:bodyPr wrap="square" rtlCol="0">
            <a:spAutoFit/>
          </a:bodyPr>
          <a:lstStyle/>
          <a:p>
            <a:pPr algn="ctr"/>
            <a:r>
              <a:rPr lang="en-US" sz="3600" dirty="0"/>
              <a:t> </a:t>
            </a:r>
            <a:r>
              <a:rPr lang="en-US" sz="3600" dirty="0" smtClean="0"/>
              <a:t>GREATER BOSTON LODGING MARKET </a:t>
            </a:r>
            <a:r>
              <a:rPr lang="en-US" sz="3600" dirty="0"/>
              <a:t>2018 </a:t>
            </a:r>
            <a:r>
              <a:rPr lang="en-US" sz="3600" dirty="0" smtClean="0"/>
              <a:t>&amp; </a:t>
            </a:r>
            <a:r>
              <a:rPr lang="en-US" sz="3600" dirty="0"/>
              <a:t>2019</a:t>
            </a:r>
            <a:endParaRPr lang="en-US" sz="3600" b="1" dirty="0">
              <a:latin typeface="Arial" panose="020B0604020202020204" pitchFamily="34" charset="0"/>
              <a:cs typeface="Arial" panose="020B0604020202020204" pitchFamily="34" charset="0"/>
            </a:endParaRPr>
          </a:p>
        </p:txBody>
      </p:sp>
      <p:grpSp>
        <p:nvGrpSpPr>
          <p:cNvPr id="5" name="Group 4"/>
          <p:cNvGrpSpPr/>
          <p:nvPr/>
        </p:nvGrpSpPr>
        <p:grpSpPr>
          <a:xfrm>
            <a:off x="2437150" y="2406075"/>
            <a:ext cx="9379797" cy="2805331"/>
            <a:chOff x="2153325" y="2752064"/>
            <a:chExt cx="9379797" cy="2805331"/>
          </a:xfrm>
        </p:grpSpPr>
        <p:sp>
          <p:nvSpPr>
            <p:cNvPr id="4" name="Freeform 2"/>
            <p:cNvSpPr>
              <a:spLocks/>
            </p:cNvSpPr>
            <p:nvPr/>
          </p:nvSpPr>
          <p:spPr bwMode="auto">
            <a:xfrm>
              <a:off x="6023874" y="3847069"/>
              <a:ext cx="1505510" cy="657759"/>
            </a:xfrm>
            <a:custGeom>
              <a:avLst/>
              <a:gdLst>
                <a:gd name="T0" fmla="*/ 19987 w 20000"/>
                <a:gd name="T1" fmla="*/ 19971 h 20000"/>
                <a:gd name="T2" fmla="*/ 10013 w 20000"/>
                <a:gd name="T3" fmla="*/ 0 h 20000"/>
                <a:gd name="T4" fmla="*/ 0 w 20000"/>
                <a:gd name="T5" fmla="*/ 19971 h 20000"/>
                <a:gd name="T6" fmla="*/ 9809 w 20000"/>
                <a:gd name="T7" fmla="*/ 7190 h 20000"/>
                <a:gd name="T8" fmla="*/ 3376 w 20000"/>
                <a:gd name="T9" fmla="*/ 19971 h 20000"/>
                <a:gd name="T10" fmla="*/ 11325 w 20000"/>
                <a:gd name="T11" fmla="*/ 10585 h 20000"/>
                <a:gd name="T12" fmla="*/ 6917 w 20000"/>
                <a:gd name="T13" fmla="*/ 19971 h 20000"/>
                <a:gd name="T14" fmla="*/ 12828 w 20000"/>
                <a:gd name="T15" fmla="*/ 13866 h 20000"/>
                <a:gd name="T16" fmla="*/ 10573 w 20000"/>
                <a:gd name="T17" fmla="*/ 19971 h 20000"/>
                <a:gd name="T18" fmla="*/ 19987 w 20000"/>
                <a:gd name="T19" fmla="*/ 199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9987" y="19971"/>
                  </a:moveTo>
                  <a:lnTo>
                    <a:pt x="10013" y="0"/>
                  </a:lnTo>
                  <a:lnTo>
                    <a:pt x="0" y="19971"/>
                  </a:lnTo>
                  <a:lnTo>
                    <a:pt x="9809" y="7190"/>
                  </a:lnTo>
                  <a:lnTo>
                    <a:pt x="3376" y="19971"/>
                  </a:lnTo>
                  <a:lnTo>
                    <a:pt x="11325" y="10585"/>
                  </a:lnTo>
                  <a:lnTo>
                    <a:pt x="6917" y="19971"/>
                  </a:lnTo>
                  <a:lnTo>
                    <a:pt x="12828" y="13866"/>
                  </a:lnTo>
                  <a:lnTo>
                    <a:pt x="10573" y="19971"/>
                  </a:lnTo>
                  <a:lnTo>
                    <a:pt x="19987" y="19971"/>
                  </a:lnTo>
                  <a:close/>
                </a:path>
              </a:pathLst>
            </a:custGeom>
            <a:solidFill>
              <a:srgbClr val="002060"/>
            </a:solidFill>
            <a:ln w="9525" cap="flat">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728629" y="2752064"/>
              <a:ext cx="6096000" cy="984885"/>
            </a:xfrm>
            <a:prstGeom prst="rect">
              <a:avLst/>
            </a:prstGeom>
          </p:spPr>
          <p:txBody>
            <a:bodyPr>
              <a:spAutoFit/>
            </a:bodyPr>
            <a:lstStyle/>
            <a:p>
              <a:pPr algn="ctr"/>
              <a:r>
                <a:rPr lang="en" sz="2000" dirty="0" smtClean="0">
                  <a:latin typeface="Arial" panose="020B0604020202020204" pitchFamily="34" charset="0"/>
                  <a:cs typeface="Arial" panose="020B0604020202020204" pitchFamily="34" charset="0"/>
                </a:rPr>
                <a:t>RACHEL </a:t>
              </a:r>
              <a:r>
                <a:rPr lang="en" sz="2000" dirty="0">
                  <a:latin typeface="Arial" panose="020B0604020202020204" pitchFamily="34" charset="0"/>
                  <a:cs typeface="Arial" panose="020B0604020202020204" pitchFamily="34" charset="0"/>
                </a:rPr>
                <a:t>J. </a:t>
              </a:r>
              <a:r>
                <a:rPr lang="en" sz="2000" dirty="0" smtClean="0">
                  <a:latin typeface="Arial" panose="020B0604020202020204" pitchFamily="34" charset="0"/>
                  <a:cs typeface="Arial" panose="020B0604020202020204" pitchFamily="34" charset="0"/>
                </a:rPr>
                <a:t>ROGINSKY, </a:t>
              </a:r>
              <a:r>
                <a:rPr lang="en" sz="2000" dirty="0">
                  <a:latin typeface="Arial" panose="020B0604020202020204" pitchFamily="34" charset="0"/>
                  <a:cs typeface="Arial" panose="020B0604020202020204" pitchFamily="34" charset="0"/>
                </a:rPr>
                <a:t>ISHC</a:t>
              </a:r>
              <a:br>
                <a:rPr lang="en" sz="2000" dirty="0">
                  <a:latin typeface="Arial" panose="020B0604020202020204" pitchFamily="34" charset="0"/>
                  <a:cs typeface="Arial" panose="020B0604020202020204" pitchFamily="34" charset="0"/>
                </a:rPr>
              </a:br>
              <a:r>
                <a:rPr lang="en" sz="2000" dirty="0" smtClean="0">
                  <a:latin typeface="Arial" panose="020B0604020202020204" pitchFamily="34" charset="0"/>
                  <a:cs typeface="Arial" panose="020B0604020202020204" pitchFamily="34" charset="0"/>
                </a:rPr>
                <a:t>PRINCIPAL</a:t>
              </a:r>
              <a:r>
                <a:rPr lang="en" sz="2000" dirty="0">
                  <a:latin typeface="Arial" panose="020B0604020202020204" pitchFamily="34" charset="0"/>
                  <a:cs typeface="Arial" panose="020B0604020202020204" pitchFamily="34" charset="0"/>
                </a:rPr>
                <a:t/>
              </a:r>
              <a:br>
                <a:rPr lang="en" sz="2000" dirty="0">
                  <a:latin typeface="Arial" panose="020B0604020202020204" pitchFamily="34" charset="0"/>
                  <a:cs typeface="Arial" panose="020B0604020202020204" pitchFamily="34" charset="0"/>
                </a:rPr>
              </a:br>
              <a:r>
                <a:rPr lang="en" dirty="0">
                  <a:latin typeface="Arial" panose="020B0604020202020204" pitchFamily="34" charset="0"/>
                  <a:cs typeface="Arial" panose="020B0604020202020204" pitchFamily="34" charset="0"/>
                </a:rPr>
                <a:t>rroginsky@pinnacle-advisory.com</a:t>
              </a:r>
              <a:endParaRPr lang="en-US" sz="2000" dirty="0">
                <a:latin typeface="Arial" panose="020B0604020202020204" pitchFamily="34" charset="0"/>
                <a:cs typeface="Arial" panose="020B0604020202020204" pitchFamily="34" charset="0"/>
              </a:endParaRPr>
            </a:p>
          </p:txBody>
        </p:sp>
        <p:sp>
          <p:nvSpPr>
            <p:cNvPr id="6" name="Shape 74"/>
            <p:cNvSpPr txBox="1">
              <a:spLocks/>
            </p:cNvSpPr>
            <p:nvPr/>
          </p:nvSpPr>
          <p:spPr>
            <a:xfrm>
              <a:off x="2153325" y="4614948"/>
              <a:ext cx="9379797" cy="942447"/>
            </a:xfrm>
            <a:prstGeom prst="rect">
              <a:avLst/>
            </a:prstGeom>
          </p:spPr>
          <p:txBody>
            <a:bodyPr vert="horz"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4200"/>
                </a:spcAft>
              </a:pPr>
              <a:r>
                <a:rPr lang="en" sz="2800" b="1" dirty="0" smtClean="0">
                  <a:latin typeface="+mn-lt"/>
                </a:rPr>
                <a:t>Pinnacle Advisory Group</a:t>
              </a:r>
              <a:br>
                <a:rPr lang="en" sz="2800" b="1" dirty="0" smtClean="0">
                  <a:latin typeface="+mn-lt"/>
                </a:rPr>
              </a:br>
              <a:r>
                <a:rPr lang="en" sz="1400" i="1" dirty="0" smtClean="0">
                  <a:latin typeface="+mn-lt"/>
                </a:rPr>
                <a:t>Boston      New York      Newport Beach      Portland      Washington DC      Tampa</a:t>
              </a:r>
              <a:endParaRPr lang="en" sz="1100" dirty="0">
                <a:latin typeface="+mn-lt"/>
              </a:endParaRPr>
            </a:p>
          </p:txBody>
        </p:sp>
      </p:grpSp>
    </p:spTree>
    <p:extLst>
      <p:ext uri="{BB962C8B-B14F-4D97-AF65-F5344CB8AC3E}">
        <p14:creationId xmlns:p14="http://schemas.microsoft.com/office/powerpoint/2010/main" val="223420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80966" y="662910"/>
            <a:ext cx="8585887" cy="584775"/>
          </a:xfrm>
          <a:prstGeom prst="rect">
            <a:avLst/>
          </a:prstGeo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Arial" panose="020B0604020202020204" pitchFamily="34" charset="0"/>
                <a:cs typeface="Arial" panose="020B0604020202020204" pitchFamily="34" charset="0"/>
              </a:rPr>
              <a:t>HISTORIC PERFORMANCE – BOSTON SUBURBS</a:t>
            </a:r>
            <a:endParaRPr lang="en-US" b="1" dirty="0">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xmlns="" id="{00000000-0008-0000-0F00-000002000000}"/>
              </a:ext>
            </a:extLst>
          </p:cNvPr>
          <p:cNvGraphicFramePr>
            <a:graphicFrameLocks/>
          </p:cNvGraphicFramePr>
          <p:nvPr>
            <p:extLst>
              <p:ext uri="{D42A27DB-BD31-4B8C-83A1-F6EECF244321}">
                <p14:modId xmlns:p14="http://schemas.microsoft.com/office/powerpoint/2010/main" val="2669745241"/>
              </p:ext>
            </p:extLst>
          </p:nvPr>
        </p:nvGraphicFramePr>
        <p:xfrm>
          <a:off x="604157" y="1690688"/>
          <a:ext cx="10956471" cy="44977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268194" y="1495334"/>
            <a:ext cx="2662149" cy="1200329"/>
          </a:xfrm>
          <a:prstGeom prst="rect">
            <a:avLst/>
          </a:prstGeom>
          <a:noFill/>
        </p:spPr>
        <p:txBody>
          <a:bodyPr wrap="square" rtlCol="0">
            <a:spAutoFit/>
          </a:bodyPr>
          <a:lstStyle/>
          <a:p>
            <a:r>
              <a:rPr lang="en-US" b="1" u="sng" dirty="0"/>
              <a:t>Since Recession (‘09)</a:t>
            </a:r>
          </a:p>
          <a:p>
            <a:r>
              <a:rPr lang="en-US" b="1" dirty="0"/>
              <a:t>Average Occ: 66.8%</a:t>
            </a:r>
          </a:p>
          <a:p>
            <a:r>
              <a:rPr lang="en-US" b="1" dirty="0"/>
              <a:t>Peak: 72.5% (2015)</a:t>
            </a:r>
          </a:p>
          <a:p>
            <a:r>
              <a:rPr lang="en-US" b="1" dirty="0"/>
              <a:t>ADR (CAGR): 4.5%</a:t>
            </a:r>
          </a:p>
        </p:txBody>
      </p:sp>
      <p:sp>
        <p:nvSpPr>
          <p:cNvPr id="8" name="TextBox 7"/>
          <p:cNvSpPr txBox="1"/>
          <p:nvPr/>
        </p:nvSpPr>
        <p:spPr>
          <a:xfrm>
            <a:off x="2541618" y="1495334"/>
            <a:ext cx="2662149" cy="1200329"/>
          </a:xfrm>
          <a:prstGeom prst="rect">
            <a:avLst/>
          </a:prstGeom>
          <a:noFill/>
        </p:spPr>
        <p:txBody>
          <a:bodyPr wrap="square" rtlCol="0">
            <a:spAutoFit/>
          </a:bodyPr>
          <a:lstStyle/>
          <a:p>
            <a:r>
              <a:rPr lang="en-US" b="1" u="sng" dirty="0"/>
              <a:t>Since 2000</a:t>
            </a:r>
          </a:p>
          <a:p>
            <a:r>
              <a:rPr lang="en-US" b="1" dirty="0"/>
              <a:t>Average Occ: 64.0%</a:t>
            </a:r>
          </a:p>
          <a:p>
            <a:r>
              <a:rPr lang="en-US" b="1" dirty="0"/>
              <a:t>Peak: 73.3% (2000)</a:t>
            </a:r>
          </a:p>
          <a:p>
            <a:r>
              <a:rPr lang="en-US" b="1" dirty="0"/>
              <a:t>ADR (CAGR): 1.5%</a:t>
            </a:r>
          </a:p>
        </p:txBody>
      </p:sp>
      <p:sp>
        <p:nvSpPr>
          <p:cNvPr id="9" name="TextBox 8"/>
          <p:cNvSpPr txBox="1"/>
          <p:nvPr/>
        </p:nvSpPr>
        <p:spPr>
          <a:xfrm>
            <a:off x="631372" y="6049908"/>
            <a:ext cx="3478877" cy="276999"/>
          </a:xfrm>
          <a:prstGeom prst="rect">
            <a:avLst/>
          </a:prstGeom>
          <a:noFill/>
        </p:spPr>
        <p:txBody>
          <a:bodyPr wrap="square" rtlCol="0">
            <a:spAutoFit/>
          </a:bodyPr>
          <a:lstStyle/>
          <a:p>
            <a:r>
              <a:rPr lang="en-US" sz="1200" i="1" dirty="0"/>
              <a:t>Source: STR</a:t>
            </a:r>
          </a:p>
        </p:txBody>
      </p:sp>
    </p:spTree>
    <p:extLst>
      <p:ext uri="{BB962C8B-B14F-4D97-AF65-F5344CB8AC3E}">
        <p14:creationId xmlns:p14="http://schemas.microsoft.com/office/powerpoint/2010/main" val="41298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80966" y="662910"/>
            <a:ext cx="8585887" cy="584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latin typeface="Arial" panose="020B0604020202020204" pitchFamily="34" charset="0"/>
                <a:cs typeface="Arial" panose="020B0604020202020204" pitchFamily="34" charset="0"/>
              </a:rPr>
              <a:t>NEW SUPPLY – BOSTON SUBURBS</a:t>
            </a:r>
            <a:endParaRPr lang="en-US" sz="34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86578325-B685-4B03-9F45-9464920E257D}"/>
              </a:ext>
            </a:extLst>
          </p:cNvPr>
          <p:cNvPicPr>
            <a:picLocks noChangeAspect="1"/>
          </p:cNvPicPr>
          <p:nvPr/>
        </p:nvPicPr>
        <p:blipFill>
          <a:blip r:embed="rId3"/>
          <a:stretch>
            <a:fillRect/>
          </a:stretch>
        </p:blipFill>
        <p:spPr>
          <a:xfrm>
            <a:off x="253678" y="1564281"/>
            <a:ext cx="5367128" cy="4945425"/>
          </a:xfrm>
          <a:prstGeom prst="rect">
            <a:avLst/>
          </a:prstGeom>
        </p:spPr>
      </p:pic>
      <p:sp>
        <p:nvSpPr>
          <p:cNvPr id="11" name="TextBox 10"/>
          <p:cNvSpPr txBox="1"/>
          <p:nvPr/>
        </p:nvSpPr>
        <p:spPr>
          <a:xfrm>
            <a:off x="5647677" y="1564281"/>
            <a:ext cx="4761271"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2018</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12 New Hotels, 1,445 New Rooms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Fairly spread out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Rt-128 markets seeing largest increases, Waltham in particular (+19%)</a:t>
            </a:r>
          </a:p>
        </p:txBody>
      </p:sp>
      <p:sp>
        <p:nvSpPr>
          <p:cNvPr id="12" name="TextBox 11"/>
          <p:cNvSpPr txBox="1"/>
          <p:nvPr/>
        </p:nvSpPr>
        <p:spPr>
          <a:xfrm>
            <a:off x="5737388" y="3693114"/>
            <a:ext cx="4761271" cy="255454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2019</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7 New Hotels, 1,322 New Rooms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Woburn will see considerable increase with 235-room dual brand (+14%)</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Encore Boston Harbor in Everett has 671 rooms!</a:t>
            </a:r>
          </a:p>
          <a:p>
            <a:pPr algn="ctr"/>
            <a:endParaRPr lang="en-US" sz="20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F4A7A513-0D85-4449-A6C7-9F0059F2B1CC}"/>
              </a:ext>
            </a:extLst>
          </p:cNvPr>
          <p:cNvPicPr>
            <a:picLocks noChangeAspect="1"/>
          </p:cNvPicPr>
          <p:nvPr/>
        </p:nvPicPr>
        <p:blipFill>
          <a:blip r:embed="rId4">
            <a:extLst/>
          </a:blip>
          <a:stretch>
            <a:fillRect/>
          </a:stretch>
        </p:blipFill>
        <p:spPr>
          <a:xfrm>
            <a:off x="5817313" y="3693114"/>
            <a:ext cx="200025" cy="266700"/>
          </a:xfrm>
          <a:prstGeom prst="rect">
            <a:avLst/>
          </a:prstGeom>
        </p:spPr>
      </p:pic>
      <p:pic>
        <p:nvPicPr>
          <p:cNvPr id="14" name="Picture 13">
            <a:extLst>
              <a:ext uri="{FF2B5EF4-FFF2-40B4-BE49-F238E27FC236}">
                <a16:creationId xmlns:a16="http://schemas.microsoft.com/office/drawing/2014/main" xmlns="" id="{76D752BA-F3BA-4AC9-B08D-F3EF5276EEA6}"/>
              </a:ext>
            </a:extLst>
          </p:cNvPr>
          <p:cNvPicPr>
            <a:picLocks noChangeAspect="1"/>
          </p:cNvPicPr>
          <p:nvPr/>
        </p:nvPicPr>
        <p:blipFill>
          <a:blip r:embed="rId5">
            <a:extLst/>
          </a:blip>
          <a:stretch>
            <a:fillRect/>
          </a:stretch>
        </p:blipFill>
        <p:spPr>
          <a:xfrm>
            <a:off x="5817312" y="1564281"/>
            <a:ext cx="200025" cy="266700"/>
          </a:xfrm>
          <a:prstGeom prst="rect">
            <a:avLst/>
          </a:prstGeom>
        </p:spPr>
      </p:pic>
      <p:grpSp>
        <p:nvGrpSpPr>
          <p:cNvPr id="2" name="Group 1"/>
          <p:cNvGrpSpPr/>
          <p:nvPr/>
        </p:nvGrpSpPr>
        <p:grpSpPr>
          <a:xfrm>
            <a:off x="9886678" y="1852328"/>
            <a:ext cx="2078581" cy="948831"/>
            <a:chOff x="9930609" y="1737620"/>
            <a:chExt cx="2442558" cy="1215531"/>
          </a:xfrm>
        </p:grpSpPr>
        <p:sp>
          <p:nvSpPr>
            <p:cNvPr id="8" name="Rectangle: Rounded Corners 5">
              <a:extLst>
                <a:ext uri="{FF2B5EF4-FFF2-40B4-BE49-F238E27FC236}">
                  <a16:creationId xmlns="" xmlns:a16="http://schemas.microsoft.com/office/drawing/2014/main" id="{E6FA9548-DCAC-488F-B1A3-73A481B70D69}"/>
                </a:ext>
              </a:extLst>
            </p:cNvPr>
            <p:cNvSpPr/>
            <p:nvPr/>
          </p:nvSpPr>
          <p:spPr>
            <a:xfrm>
              <a:off x="10279052" y="1737620"/>
              <a:ext cx="1745673" cy="1215531"/>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ounded Rectangle 8"/>
            <p:cNvSpPr/>
            <p:nvPr/>
          </p:nvSpPr>
          <p:spPr>
            <a:xfrm>
              <a:off x="9930609" y="1755267"/>
              <a:ext cx="2442558" cy="11519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5.6%</a:t>
              </a:r>
            </a:p>
            <a:p>
              <a:pPr algn="ctr"/>
              <a:r>
                <a:rPr lang="en-US" sz="1600" dirty="0">
                  <a:solidFill>
                    <a:srgbClr val="002060"/>
                  </a:solidFill>
                </a:rPr>
                <a:t>Supply Increase </a:t>
              </a:r>
            </a:p>
            <a:p>
              <a:pPr algn="ctr"/>
              <a:r>
                <a:rPr lang="en-US" sz="1600" dirty="0">
                  <a:solidFill>
                    <a:srgbClr val="002060"/>
                  </a:solidFill>
                </a:rPr>
                <a:t>in 2018</a:t>
              </a:r>
            </a:p>
          </p:txBody>
        </p:sp>
        <p:cxnSp>
          <p:nvCxnSpPr>
            <p:cNvPr id="15" name="Straight Connector 14"/>
            <p:cNvCxnSpPr/>
            <p:nvPr/>
          </p:nvCxnSpPr>
          <p:spPr>
            <a:xfrm flipH="1">
              <a:off x="10573743" y="2345385"/>
              <a:ext cx="1156290" cy="20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Up Arrow 15"/>
            <p:cNvSpPr/>
            <p:nvPr/>
          </p:nvSpPr>
          <p:spPr>
            <a:xfrm>
              <a:off x="10391707" y="1879501"/>
              <a:ext cx="221348" cy="3177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4" name="Group 3"/>
          <p:cNvGrpSpPr/>
          <p:nvPr/>
        </p:nvGrpSpPr>
        <p:grpSpPr>
          <a:xfrm>
            <a:off x="9931430" y="4395228"/>
            <a:ext cx="2260570" cy="975945"/>
            <a:chOff x="624229" y="5335941"/>
            <a:chExt cx="2442558" cy="1172400"/>
          </a:xfrm>
        </p:grpSpPr>
        <p:grpSp>
          <p:nvGrpSpPr>
            <p:cNvPr id="17" name="Group 16"/>
            <p:cNvGrpSpPr/>
            <p:nvPr/>
          </p:nvGrpSpPr>
          <p:grpSpPr>
            <a:xfrm>
              <a:off x="624229" y="5340912"/>
              <a:ext cx="2442558" cy="1151963"/>
              <a:chOff x="9485514" y="1939085"/>
              <a:chExt cx="2442558" cy="1151963"/>
            </a:xfrm>
          </p:grpSpPr>
          <p:sp>
            <p:nvSpPr>
              <p:cNvPr id="18" name="Rounded Rectangle 17"/>
              <p:cNvSpPr/>
              <p:nvPr/>
            </p:nvSpPr>
            <p:spPr>
              <a:xfrm>
                <a:off x="9485514" y="1939085"/>
                <a:ext cx="2442558" cy="11519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4.3%</a:t>
                </a:r>
              </a:p>
              <a:p>
                <a:pPr algn="ctr"/>
                <a:r>
                  <a:rPr lang="en-US" sz="1600" dirty="0">
                    <a:solidFill>
                      <a:srgbClr val="002060"/>
                    </a:solidFill>
                  </a:rPr>
                  <a:t>Supply Increase </a:t>
                </a:r>
              </a:p>
              <a:p>
                <a:pPr algn="ctr"/>
                <a:r>
                  <a:rPr lang="en-US" sz="1600" dirty="0">
                    <a:solidFill>
                      <a:srgbClr val="002060"/>
                    </a:solidFill>
                  </a:rPr>
                  <a:t>In 2019</a:t>
                </a:r>
              </a:p>
            </p:txBody>
          </p:sp>
          <p:cxnSp>
            <p:nvCxnSpPr>
              <p:cNvPr id="19" name="Straight Connector 18"/>
              <p:cNvCxnSpPr/>
              <p:nvPr/>
            </p:nvCxnSpPr>
            <p:spPr>
              <a:xfrm flipH="1">
                <a:off x="10083684" y="2510190"/>
                <a:ext cx="1156290" cy="2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1" name="Rectangle: Rounded Corners 2">
              <a:extLst>
                <a:ext uri="{FF2B5EF4-FFF2-40B4-BE49-F238E27FC236}">
                  <a16:creationId xmlns="" xmlns:a16="http://schemas.microsoft.com/office/drawing/2014/main" id="{AA30E4B3-9540-49EF-AF14-BF2AAB41B07A}"/>
                </a:ext>
              </a:extLst>
            </p:cNvPr>
            <p:cNvSpPr/>
            <p:nvPr/>
          </p:nvSpPr>
          <p:spPr>
            <a:xfrm>
              <a:off x="971457" y="5335941"/>
              <a:ext cx="1673787" cy="11724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2" name="Up Arrow 21"/>
          <p:cNvSpPr/>
          <p:nvPr/>
        </p:nvSpPr>
        <p:spPr>
          <a:xfrm>
            <a:off x="10433976" y="4500686"/>
            <a:ext cx="188364" cy="2480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53158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80966" y="662910"/>
            <a:ext cx="8585887" cy="584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latin typeface="Arial" panose="020B0604020202020204" pitchFamily="34" charset="0"/>
                <a:cs typeface="Arial" panose="020B0604020202020204" pitchFamily="34" charset="0"/>
              </a:rPr>
              <a:t>LODGING TRENDS- BOSTON SUBURBS</a:t>
            </a:r>
            <a:endParaRPr lang="en-US" sz="3400" b="1"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304800" y="1540476"/>
            <a:ext cx="11565924" cy="5099221"/>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smtClean="0">
                <a:latin typeface="Arial" panose="020B0604020202020204" pitchFamily="34" charset="0"/>
                <a:cs typeface="Arial" panose="020B0604020202020204" pitchFamily="34" charset="0"/>
              </a:rPr>
              <a:t>Strong demand growth YTD is expected to moderate by year end.  A significant amount of the overall demand increases will continue to be supply driven (induced demand).</a:t>
            </a:r>
          </a:p>
          <a:p>
            <a:pPr algn="just"/>
            <a:r>
              <a:rPr lang="en-US" sz="2000" dirty="0" smtClean="0">
                <a:latin typeface="Arial" panose="020B0604020202020204" pitchFamily="34" charset="0"/>
                <a:cs typeface="Arial" panose="020B0604020202020204" pitchFamily="34" charset="0"/>
              </a:rPr>
              <a:t>Peak </a:t>
            </a:r>
            <a:r>
              <a:rPr lang="en-US" sz="2000" dirty="0" err="1" smtClean="0">
                <a:latin typeface="Arial" panose="020B0604020202020204" pitchFamily="34" charset="0"/>
                <a:cs typeface="Arial" panose="020B0604020202020204" pitchFamily="34" charset="0"/>
              </a:rPr>
              <a:t>corp</a:t>
            </a:r>
            <a:r>
              <a:rPr lang="en-US" sz="2000" dirty="0" smtClean="0">
                <a:latin typeface="Arial" panose="020B0604020202020204" pitchFamily="34" charset="0"/>
                <a:cs typeface="Arial" panose="020B0604020202020204" pitchFamily="34" charset="0"/>
              </a:rPr>
              <a:t> demand should continue to fill hotels Tues/Wed. Sub markets with new supply will see fewer sellouts.</a:t>
            </a:r>
          </a:p>
          <a:p>
            <a:pPr algn="just"/>
            <a:r>
              <a:rPr lang="en-US" sz="2000" dirty="0" smtClean="0">
                <a:latin typeface="Arial" panose="020B0604020202020204" pitchFamily="34" charset="0"/>
                <a:cs typeface="Arial" panose="020B0604020202020204" pitchFamily="34" charset="0"/>
              </a:rPr>
              <a:t>Less compression from Boston, largely due to the increases in Boston supply and the increasing prevalence of alternative lodging during peak periods.</a:t>
            </a:r>
          </a:p>
          <a:p>
            <a:pPr algn="just"/>
            <a:r>
              <a:rPr lang="en-US" sz="2000" dirty="0" smtClean="0">
                <a:latin typeface="Arial" panose="020B0604020202020204" pitchFamily="34" charset="0"/>
                <a:cs typeface="Arial" panose="020B0604020202020204" pitchFamily="34" charset="0"/>
              </a:rPr>
              <a:t>New supply will be the primary reason for occupancy declines, demand growth will remain positive. </a:t>
            </a:r>
          </a:p>
          <a:p>
            <a:pPr algn="just"/>
            <a:r>
              <a:rPr lang="en-US" sz="2000" dirty="0" smtClean="0">
                <a:latin typeface="Arial" panose="020B0604020202020204" pitchFamily="34" charset="0"/>
                <a:cs typeface="Arial" panose="020B0604020202020204" pitchFamily="34" charset="0"/>
              </a:rPr>
              <a:t>ADR growth has been decelerating.  With older hotels fighting new hotels for business, this trend is expected to continue.</a:t>
            </a:r>
          </a:p>
          <a:p>
            <a:pPr algn="just"/>
            <a:r>
              <a:rPr lang="en-US" sz="2000" dirty="0" smtClean="0">
                <a:latin typeface="Arial" panose="020B0604020202020204" pitchFamily="34" charset="0"/>
                <a:cs typeface="Arial" panose="020B0604020202020204" pitchFamily="34" charset="0"/>
              </a:rPr>
              <a:t>Operators throughout the burbs have indicated that their primary concerns include: new supply, the impact of Airbnb, and a labor shortage.</a:t>
            </a:r>
          </a:p>
          <a:p>
            <a:pPr algn="just"/>
            <a:r>
              <a:rPr lang="en-US" sz="2000" dirty="0" smtClean="0">
                <a:latin typeface="Arial" panose="020B0604020202020204" pitchFamily="34" charset="0"/>
                <a:cs typeface="Arial" panose="020B0604020202020204" pitchFamily="34" charset="0"/>
              </a:rPr>
              <a:t>Encore Boston Harbor (Everett) – 3 million square foot five-star casino, 210,000 square foot gaming facility and 671 guestrooms. Anticipated opening, June 2019.  Will these new rooms cut rates to take demand from existing hotels in the Burbs and in Boston?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52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39330" y="662910"/>
            <a:ext cx="9786551" cy="584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Arial" panose="020B0604020202020204" pitchFamily="34" charset="0"/>
                <a:cs typeface="Arial" panose="020B0604020202020204" pitchFamily="34" charset="0"/>
              </a:rPr>
              <a:t>SUBURBAN BOSTON PROJECTIONS 2017-2019</a:t>
            </a:r>
            <a:endParaRPr lang="en-US" sz="3200" b="1" dirty="0">
              <a:latin typeface="Arial" panose="020B0604020202020204" pitchFamily="34" charset="0"/>
              <a:cs typeface="Arial" panose="020B0604020202020204" pitchFamily="34" charset="0"/>
            </a:endParaRPr>
          </a:p>
        </p:txBody>
      </p:sp>
      <p:graphicFrame>
        <p:nvGraphicFramePr>
          <p:cNvPr id="4" name="Shape 248"/>
          <p:cNvGraphicFramePr/>
          <p:nvPr>
            <p:extLst>
              <p:ext uri="{D42A27DB-BD31-4B8C-83A1-F6EECF244321}">
                <p14:modId xmlns:p14="http://schemas.microsoft.com/office/powerpoint/2010/main" val="167011642"/>
              </p:ext>
            </p:extLst>
          </p:nvPr>
        </p:nvGraphicFramePr>
        <p:xfrm>
          <a:off x="1336785" y="1946061"/>
          <a:ext cx="7524880" cy="4178098"/>
        </p:xfrm>
        <a:graphic>
          <a:graphicData uri="http://schemas.openxmlformats.org/drawingml/2006/table">
            <a:tbl>
              <a:tblPr>
                <a:noFill/>
              </a:tblPr>
              <a:tblGrid>
                <a:gridCol w="2218678">
                  <a:extLst>
                    <a:ext uri="{9D8B030D-6E8A-4147-A177-3AD203B41FA5}">
                      <a16:colId xmlns:a16="http://schemas.microsoft.com/office/drawing/2014/main" xmlns="" val="20000"/>
                    </a:ext>
                  </a:extLst>
                </a:gridCol>
                <a:gridCol w="1737702">
                  <a:extLst>
                    <a:ext uri="{9D8B030D-6E8A-4147-A177-3AD203B41FA5}">
                      <a16:colId xmlns:a16="http://schemas.microsoft.com/office/drawing/2014/main" xmlns="" val="20001"/>
                    </a:ext>
                  </a:extLst>
                </a:gridCol>
                <a:gridCol w="1784250">
                  <a:extLst>
                    <a:ext uri="{9D8B030D-6E8A-4147-A177-3AD203B41FA5}">
                      <a16:colId xmlns:a16="http://schemas.microsoft.com/office/drawing/2014/main" xmlns="" val="20002"/>
                    </a:ext>
                  </a:extLst>
                </a:gridCol>
                <a:gridCol w="1784250">
                  <a:extLst>
                    <a:ext uri="{9D8B030D-6E8A-4147-A177-3AD203B41FA5}">
                      <a16:colId xmlns:a16="http://schemas.microsoft.com/office/drawing/2014/main" xmlns="" val="20003"/>
                    </a:ext>
                  </a:extLst>
                </a:gridCol>
              </a:tblGrid>
              <a:tr h="1020283">
                <a:tc>
                  <a:txBody>
                    <a:bodyPr/>
                    <a:lstStyle/>
                    <a:p>
                      <a:pPr lvl="0" algn="l">
                        <a:spcBef>
                          <a:spcPts val="0"/>
                        </a:spcBef>
                        <a:buNone/>
                      </a:pPr>
                      <a:endParaRPr sz="1800" b="1" dirty="0">
                        <a:solidFill>
                          <a:srgbClr val="FFFFFF"/>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5">
                        <a:lumMod val="50000"/>
                      </a:schemeClr>
                    </a:solidFill>
                  </a:tcPr>
                </a:tc>
                <a:tc>
                  <a:txBody>
                    <a:bodyPr/>
                    <a:lstStyle/>
                    <a:p>
                      <a:pPr lvl="0" algn="ctr">
                        <a:spcBef>
                          <a:spcPts val="0"/>
                        </a:spcBef>
                        <a:buNone/>
                      </a:pPr>
                      <a:r>
                        <a:rPr lang="en" sz="2800" b="1" dirty="0">
                          <a:solidFill>
                            <a:srgbClr val="FFFFFF"/>
                          </a:solidFill>
                          <a:latin typeface="Arial" panose="020B0604020202020204" pitchFamily="34" charset="0"/>
                          <a:ea typeface="Raleway"/>
                          <a:cs typeface="Arial" panose="020B0604020202020204" pitchFamily="34" charset="0"/>
                          <a:sym typeface="Raleway"/>
                        </a:rPr>
                        <a:t>2017</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5">
                        <a:lumMod val="50000"/>
                      </a:schemeClr>
                    </a:solidFill>
                  </a:tcPr>
                </a:tc>
                <a:tc>
                  <a:txBody>
                    <a:bodyPr/>
                    <a:lstStyle/>
                    <a:p>
                      <a:pPr lvl="0" algn="ctr">
                        <a:spcBef>
                          <a:spcPts val="0"/>
                        </a:spcBef>
                        <a:buNone/>
                      </a:pPr>
                      <a:r>
                        <a:rPr lang="en" sz="2800" b="1">
                          <a:solidFill>
                            <a:srgbClr val="FFFFFF"/>
                          </a:solidFill>
                          <a:latin typeface="Arial" panose="020B0604020202020204" pitchFamily="34" charset="0"/>
                          <a:ea typeface="Raleway"/>
                          <a:cs typeface="Arial" panose="020B0604020202020204" pitchFamily="34" charset="0"/>
                          <a:sym typeface="Raleway"/>
                        </a:rPr>
                        <a:t>2018</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5">
                        <a:lumMod val="50000"/>
                      </a:schemeClr>
                    </a:solidFill>
                  </a:tcPr>
                </a:tc>
                <a:tc>
                  <a:txBody>
                    <a:bodyPr/>
                    <a:lstStyle/>
                    <a:p>
                      <a:pPr lvl="0" algn="ctr">
                        <a:spcBef>
                          <a:spcPts val="0"/>
                        </a:spcBef>
                        <a:buNone/>
                      </a:pPr>
                      <a:r>
                        <a:rPr lang="en" sz="2800" b="1" dirty="0" smtClean="0">
                          <a:solidFill>
                            <a:srgbClr val="FFFFFF"/>
                          </a:solidFill>
                          <a:latin typeface="Arial" panose="020B0604020202020204" pitchFamily="34" charset="0"/>
                          <a:ea typeface="Raleway"/>
                          <a:cs typeface="Arial" panose="020B0604020202020204" pitchFamily="34" charset="0"/>
                          <a:sym typeface="Raleway"/>
                        </a:rPr>
                        <a:t>2019</a:t>
                      </a:r>
                      <a:endParaRPr lang="en" sz="2800" b="1" dirty="0">
                        <a:solidFill>
                          <a:srgbClr val="FFFFFF"/>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1052605">
                <a:tc>
                  <a:txBody>
                    <a:bodyPr/>
                    <a:lstStyle/>
                    <a:p>
                      <a:pPr lvl="0" algn="l">
                        <a:spcBef>
                          <a:spcPts val="0"/>
                        </a:spcBef>
                        <a:buNone/>
                      </a:pPr>
                      <a:r>
                        <a:rPr lang="en" sz="2800" b="1">
                          <a:solidFill>
                            <a:srgbClr val="002060"/>
                          </a:solidFill>
                          <a:latin typeface="Arial" panose="020B0604020202020204" pitchFamily="34" charset="0"/>
                          <a:ea typeface="Raleway"/>
                          <a:cs typeface="Arial" panose="020B0604020202020204" pitchFamily="34" charset="0"/>
                          <a:sym typeface="Raleway"/>
                        </a:rPr>
                        <a:t>Occupancy</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2800" b="1">
                          <a:solidFill>
                            <a:srgbClr val="002060"/>
                          </a:solidFill>
                          <a:latin typeface="Arial" panose="020B0604020202020204" pitchFamily="34" charset="0"/>
                          <a:ea typeface="Montserrat"/>
                          <a:cs typeface="Arial" panose="020B0604020202020204" pitchFamily="34" charset="0"/>
                          <a:sym typeface="Montserrat"/>
                        </a:rPr>
                        <a:t>68.5%</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marL="0" lvl="0" algn="ctr" defTabSz="914400" rtl="0" eaLnBrk="1" latinLnBrk="0" hangingPunct="1">
                        <a:spcBef>
                          <a:spcPts val="0"/>
                        </a:spcBef>
                        <a:buNone/>
                      </a:pPr>
                      <a:r>
                        <a:rPr lang="en-US" sz="2800" b="1" kern="1200" dirty="0">
                          <a:solidFill>
                            <a:srgbClr val="002060"/>
                          </a:solidFill>
                          <a:latin typeface="Arial" panose="020B0604020202020204" pitchFamily="34" charset="0"/>
                          <a:ea typeface="Montserrat"/>
                          <a:cs typeface="Arial" panose="020B0604020202020204" pitchFamily="34" charset="0"/>
                        </a:rPr>
                        <a:t>69%</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marL="0" lvl="0" algn="ctr" defTabSz="914400" rtl="0" eaLnBrk="1" latinLnBrk="0" hangingPunct="1">
                        <a:spcBef>
                          <a:spcPts val="0"/>
                        </a:spcBef>
                        <a:buNone/>
                      </a:pPr>
                      <a:r>
                        <a:rPr lang="en-US" sz="2800" b="1" kern="1200" dirty="0" smtClean="0">
                          <a:solidFill>
                            <a:srgbClr val="002060"/>
                          </a:solidFill>
                          <a:latin typeface="Arial" panose="020B0604020202020204" pitchFamily="34" charset="0"/>
                          <a:ea typeface="Montserrat"/>
                          <a:cs typeface="Arial" panose="020B0604020202020204" pitchFamily="34" charset="0"/>
                        </a:rPr>
                        <a:t>67.5%</a:t>
                      </a:r>
                      <a:endParaRPr lang="en-US" sz="2800" b="1" kern="1200" dirty="0">
                        <a:solidFill>
                          <a:srgbClr val="002060"/>
                        </a:solidFill>
                        <a:latin typeface="Arial" panose="020B0604020202020204" pitchFamily="34" charset="0"/>
                        <a:ea typeface="Montserrat"/>
                        <a:cs typeface="Arial" panose="020B0604020202020204" pitchFamily="34" charset="0"/>
                      </a:endParaRP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1052605">
                <a:tc>
                  <a:txBody>
                    <a:bodyPr/>
                    <a:lstStyle/>
                    <a:p>
                      <a:pPr lvl="0" algn="l">
                        <a:spcBef>
                          <a:spcPts val="0"/>
                        </a:spcBef>
                        <a:buNone/>
                      </a:pPr>
                      <a:r>
                        <a:rPr lang="en" sz="2800" b="1">
                          <a:solidFill>
                            <a:srgbClr val="002060"/>
                          </a:solidFill>
                          <a:latin typeface="Arial" panose="020B0604020202020204" pitchFamily="34" charset="0"/>
                          <a:ea typeface="Raleway"/>
                          <a:cs typeface="Arial" panose="020B0604020202020204" pitchFamily="34" charset="0"/>
                          <a:sym typeface="Raleway"/>
                        </a:rPr>
                        <a:t>ADR</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2800" b="1">
                          <a:solidFill>
                            <a:srgbClr val="002060"/>
                          </a:solidFill>
                          <a:latin typeface="Arial" panose="020B0604020202020204" pitchFamily="34" charset="0"/>
                          <a:ea typeface="Montserrat"/>
                          <a:cs typeface="Arial" panose="020B0604020202020204" pitchFamily="34" charset="0"/>
                          <a:sym typeface="Montserrat"/>
                        </a:rPr>
                        <a:t>$139.70</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marL="0" lvl="0" algn="ctr" defTabSz="914400" rtl="0" eaLnBrk="1" latinLnBrk="0" hangingPunct="1">
                        <a:spcBef>
                          <a:spcPts val="0"/>
                        </a:spcBef>
                        <a:buNone/>
                      </a:pPr>
                      <a:r>
                        <a:rPr lang="en-US" sz="2800" b="1" kern="1200" dirty="0">
                          <a:solidFill>
                            <a:srgbClr val="002060"/>
                          </a:solidFill>
                          <a:latin typeface="Arial" panose="020B0604020202020204" pitchFamily="34" charset="0"/>
                          <a:ea typeface="Montserrat"/>
                          <a:cs typeface="Arial" panose="020B0604020202020204" pitchFamily="34" charset="0"/>
                        </a:rPr>
                        <a:t>$139.00</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marL="0" lvl="0" algn="ctr" defTabSz="914400" rtl="0" eaLnBrk="1" latinLnBrk="0" hangingPunct="1">
                        <a:spcBef>
                          <a:spcPts val="0"/>
                        </a:spcBef>
                        <a:buNone/>
                      </a:pPr>
                      <a:r>
                        <a:rPr lang="en-US" sz="2800" b="1" kern="1200" dirty="0" smtClean="0">
                          <a:solidFill>
                            <a:srgbClr val="002060"/>
                          </a:solidFill>
                          <a:latin typeface="Arial" panose="020B0604020202020204" pitchFamily="34" charset="0"/>
                          <a:ea typeface="Montserrat"/>
                          <a:cs typeface="Arial" panose="020B0604020202020204" pitchFamily="34" charset="0"/>
                        </a:rPr>
                        <a:t>$137.61</a:t>
                      </a:r>
                      <a:endParaRPr lang="en-US" sz="2800" b="1" kern="1200" dirty="0">
                        <a:solidFill>
                          <a:srgbClr val="002060"/>
                        </a:solidFill>
                        <a:latin typeface="Arial" panose="020B0604020202020204" pitchFamily="34" charset="0"/>
                        <a:ea typeface="Montserrat"/>
                        <a:cs typeface="Arial" panose="020B0604020202020204" pitchFamily="34" charset="0"/>
                      </a:endParaRP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2"/>
                  </a:ext>
                </a:extLst>
              </a:tr>
              <a:tr h="1052605">
                <a:tc>
                  <a:txBody>
                    <a:bodyPr/>
                    <a:lstStyle/>
                    <a:p>
                      <a:pPr lvl="0" algn="l" rtl="0">
                        <a:spcBef>
                          <a:spcPts val="0"/>
                        </a:spcBef>
                        <a:buNone/>
                      </a:pPr>
                      <a:r>
                        <a:rPr lang="en" sz="2800" b="1">
                          <a:solidFill>
                            <a:srgbClr val="002060"/>
                          </a:solidFill>
                          <a:latin typeface="Arial" panose="020B0604020202020204" pitchFamily="34" charset="0"/>
                          <a:ea typeface="Raleway"/>
                          <a:cs typeface="Arial" panose="020B0604020202020204" pitchFamily="34" charset="0"/>
                          <a:sym typeface="Raleway"/>
                        </a:rPr>
                        <a:t>RevPAR</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 sz="2800" b="1" dirty="0">
                          <a:solidFill>
                            <a:srgbClr val="002060"/>
                          </a:solidFill>
                          <a:latin typeface="Arial" panose="020B0604020202020204" pitchFamily="34" charset="0"/>
                          <a:ea typeface="Montserrat"/>
                          <a:cs typeface="Arial" panose="020B0604020202020204" pitchFamily="34" charset="0"/>
                          <a:sym typeface="Montserrat"/>
                        </a:rPr>
                        <a:t>$95.69</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marL="0" lvl="0" algn="ctr" defTabSz="914400" rtl="0" eaLnBrk="1" latinLnBrk="0" hangingPunct="1">
                        <a:spcBef>
                          <a:spcPts val="0"/>
                        </a:spcBef>
                        <a:buNone/>
                      </a:pPr>
                      <a:r>
                        <a:rPr lang="en-US" sz="2800" b="1" kern="1200" dirty="0">
                          <a:solidFill>
                            <a:srgbClr val="002060"/>
                          </a:solidFill>
                          <a:latin typeface="Arial" panose="020B0604020202020204" pitchFamily="34" charset="0"/>
                          <a:ea typeface="Montserrat"/>
                          <a:cs typeface="Arial" panose="020B0604020202020204" pitchFamily="34" charset="0"/>
                        </a:rPr>
                        <a:t>$95.91</a:t>
                      </a: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marL="0" lvl="0" algn="ctr" defTabSz="914400" rtl="0" eaLnBrk="1" latinLnBrk="0" hangingPunct="1">
                        <a:spcBef>
                          <a:spcPts val="0"/>
                        </a:spcBef>
                        <a:buNone/>
                      </a:pPr>
                      <a:r>
                        <a:rPr lang="en-US" sz="2800" b="1" kern="1200" dirty="0" smtClean="0">
                          <a:solidFill>
                            <a:srgbClr val="002060"/>
                          </a:solidFill>
                          <a:latin typeface="Arial" panose="020B0604020202020204" pitchFamily="34" charset="0"/>
                          <a:ea typeface="Montserrat"/>
                          <a:cs typeface="Arial" panose="020B0604020202020204" pitchFamily="34" charset="0"/>
                        </a:rPr>
                        <a:t>$92.89</a:t>
                      </a:r>
                      <a:endParaRPr lang="en-US" sz="2800" b="1" kern="1200" dirty="0">
                        <a:solidFill>
                          <a:srgbClr val="002060"/>
                        </a:solidFill>
                        <a:latin typeface="Arial" panose="020B0604020202020204" pitchFamily="34" charset="0"/>
                        <a:ea typeface="Montserrat"/>
                        <a:cs typeface="Arial" panose="020B0604020202020204" pitchFamily="34" charset="0"/>
                      </a:endParaRPr>
                    </a:p>
                  </a:txBody>
                  <a:tcPr marL="91425" marR="91425" marT="68575" marB="68575" anchor="ctr">
                    <a:lnL w="28575" cap="flat" cmpd="sng">
                      <a:solidFill>
                        <a:srgbClr val="FFFFFF"/>
                      </a:solidFill>
                      <a:prstDash val="solid"/>
                      <a:round/>
                      <a:headEnd type="none" w="med" len="med"/>
                      <a:tailEnd type="none" w="med" len="med"/>
                    </a:lnL>
                    <a:lnR w="28575" cap="flat" cmpd="sng">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3"/>
                  </a:ext>
                </a:extLst>
              </a:tr>
            </a:tbl>
          </a:graphicData>
        </a:graphic>
      </p:graphicFrame>
      <p:grpSp>
        <p:nvGrpSpPr>
          <p:cNvPr id="2" name="Group 1"/>
          <p:cNvGrpSpPr/>
          <p:nvPr/>
        </p:nvGrpSpPr>
        <p:grpSpPr>
          <a:xfrm>
            <a:off x="9133358" y="2382841"/>
            <a:ext cx="1674685" cy="3304537"/>
            <a:chOff x="9751195" y="2353452"/>
            <a:chExt cx="1674685" cy="3304537"/>
          </a:xfrm>
        </p:grpSpPr>
        <p:sp>
          <p:nvSpPr>
            <p:cNvPr id="5" name="Rectangle: Rounded Corners 5">
              <a:extLst>
                <a:ext uri="{FF2B5EF4-FFF2-40B4-BE49-F238E27FC236}">
                  <a16:creationId xmlns:a16="http://schemas.microsoft.com/office/drawing/2014/main" xmlns="" id="{69126B75-C249-4CD0-A30B-821F49FB00F3}"/>
                </a:ext>
              </a:extLst>
            </p:cNvPr>
            <p:cNvSpPr/>
            <p:nvPr/>
          </p:nvSpPr>
          <p:spPr>
            <a:xfrm>
              <a:off x="9751195" y="2353452"/>
              <a:ext cx="1674685" cy="157502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tx1"/>
                  </a:solidFill>
                  <a:latin typeface="Arial" panose="020B0604020202020204" pitchFamily="34" charset="0"/>
                  <a:cs typeface="Arial" panose="020B0604020202020204" pitchFamily="34" charset="0"/>
                </a:rPr>
                <a:t>2017-2018</a:t>
              </a:r>
            </a:p>
            <a:p>
              <a:pPr algn="ctr"/>
              <a:r>
                <a:rPr lang="en-US" sz="2000" b="1" dirty="0" smtClean="0">
                  <a:solidFill>
                    <a:schemeClr val="tx1"/>
                  </a:solidFill>
                  <a:latin typeface="Arial" panose="020B0604020202020204" pitchFamily="34" charset="0"/>
                  <a:cs typeface="Arial" panose="020B0604020202020204" pitchFamily="34" charset="0"/>
                </a:rPr>
                <a:t>6.4</a:t>
              </a:r>
              <a:r>
                <a:rPr lang="en-US" sz="2000" b="1" dirty="0">
                  <a:solidFill>
                    <a:schemeClr val="tx1"/>
                  </a:solidFill>
                  <a:latin typeface="Arial" panose="020B0604020202020204" pitchFamily="34" charset="0"/>
                  <a:cs typeface="Arial" panose="020B0604020202020204" pitchFamily="34" charset="0"/>
                </a:rPr>
                <a:t>% growth in demand!</a:t>
              </a:r>
            </a:p>
          </p:txBody>
        </p:sp>
        <p:sp>
          <p:nvSpPr>
            <p:cNvPr id="6" name="Rectangle: Rounded Corners 5">
              <a:extLst>
                <a:ext uri="{FF2B5EF4-FFF2-40B4-BE49-F238E27FC236}">
                  <a16:creationId xmlns:a16="http://schemas.microsoft.com/office/drawing/2014/main" xmlns="" id="{C0C2D1A5-201B-4239-9CA5-BF9801BE3627}"/>
                </a:ext>
              </a:extLst>
            </p:cNvPr>
            <p:cNvSpPr/>
            <p:nvPr/>
          </p:nvSpPr>
          <p:spPr>
            <a:xfrm>
              <a:off x="9751195" y="4111310"/>
              <a:ext cx="1674685" cy="15466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u="sng" dirty="0" smtClean="0">
                  <a:solidFill>
                    <a:schemeClr val="tx1"/>
                  </a:solidFill>
                  <a:latin typeface="Arial" panose="020B0604020202020204" pitchFamily="34" charset="0"/>
                  <a:cs typeface="Arial" panose="020B0604020202020204" pitchFamily="34" charset="0"/>
                </a:rPr>
                <a:t>2018-2019</a:t>
              </a:r>
            </a:p>
            <a:p>
              <a:pPr algn="ctr"/>
              <a:r>
                <a:rPr lang="en-US" sz="2000" b="1" dirty="0" smtClean="0">
                  <a:solidFill>
                    <a:schemeClr val="tx1"/>
                  </a:solidFill>
                  <a:latin typeface="Arial" panose="020B0604020202020204" pitchFamily="34" charset="0"/>
                  <a:cs typeface="Arial" panose="020B0604020202020204" pitchFamily="34" charset="0"/>
                </a:rPr>
                <a:t>2.0</a:t>
              </a:r>
              <a:r>
                <a:rPr lang="en-US" sz="2000" b="1" dirty="0">
                  <a:solidFill>
                    <a:schemeClr val="tx1"/>
                  </a:solidFill>
                  <a:latin typeface="Arial" panose="020B0604020202020204" pitchFamily="34" charset="0"/>
                  <a:cs typeface="Arial" panose="020B0604020202020204" pitchFamily="34" charset="0"/>
                </a:rPr>
                <a:t>% growth in demand!</a:t>
              </a:r>
            </a:p>
          </p:txBody>
        </p:sp>
      </p:grpSp>
      <p:sp>
        <p:nvSpPr>
          <p:cNvPr id="10" name="TextBox 9"/>
          <p:cNvSpPr txBox="1"/>
          <p:nvPr/>
        </p:nvSpPr>
        <p:spPr>
          <a:xfrm>
            <a:off x="1270878" y="6124159"/>
            <a:ext cx="3478877" cy="276999"/>
          </a:xfrm>
          <a:prstGeom prst="rect">
            <a:avLst/>
          </a:prstGeom>
          <a:noFill/>
        </p:spPr>
        <p:txBody>
          <a:bodyPr wrap="square" rtlCol="0">
            <a:spAutoFit/>
          </a:bodyPr>
          <a:lstStyle/>
          <a:p>
            <a:r>
              <a:rPr lang="en-US" sz="1200" i="1" dirty="0"/>
              <a:t>Source: Pinnacle Advisory Group</a:t>
            </a:r>
          </a:p>
        </p:txBody>
      </p:sp>
    </p:spTree>
    <p:extLst>
      <p:ext uri="{BB962C8B-B14F-4D97-AF65-F5344CB8AC3E}">
        <p14:creationId xmlns:p14="http://schemas.microsoft.com/office/powerpoint/2010/main" val="404843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39330" y="662910"/>
            <a:ext cx="10379675" cy="584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50" b="1" dirty="0" smtClean="0">
                <a:latin typeface="Arial" panose="020B0604020202020204" pitchFamily="34" charset="0"/>
                <a:cs typeface="Arial" panose="020B0604020202020204" pitchFamily="34" charset="0"/>
              </a:rPr>
              <a:t>HISTORIC PERFORMANCE BOSTON CAMBRIDGE 2000-2017</a:t>
            </a:r>
            <a:endParaRPr lang="en-US" sz="2750" b="1"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 xmlns:xdr="http://schemas.openxmlformats.org/drawingml/2006/spreadsheetDrawing" xmlns:a16="http://schemas.microsoft.com/office/drawing/2014/main" xmlns:lc="http://schemas.openxmlformats.org/drawingml/2006/lockedCanvas" id="{00000000-0008-0000-1800-000002000000}"/>
              </a:ext>
            </a:extLst>
          </p:cNvPr>
          <p:cNvGraphicFramePr>
            <a:graphicFrameLocks/>
          </p:cNvGraphicFramePr>
          <p:nvPr>
            <p:extLst>
              <p:ext uri="{D42A27DB-BD31-4B8C-83A1-F6EECF244321}">
                <p14:modId xmlns:p14="http://schemas.microsoft.com/office/powerpoint/2010/main" val="3227060792"/>
              </p:ext>
            </p:extLst>
          </p:nvPr>
        </p:nvGraphicFramePr>
        <p:xfrm>
          <a:off x="1203779" y="1694832"/>
          <a:ext cx="9307702" cy="4870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902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39330" y="662910"/>
            <a:ext cx="10379675" cy="584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Arial" panose="020B0604020202020204" pitchFamily="34" charset="0"/>
                <a:cs typeface="Arial" panose="020B0604020202020204" pitchFamily="34" charset="0"/>
              </a:rPr>
              <a:t>BOSTON CAMBRIDGE NEW SUPPLY 2018</a:t>
            </a:r>
            <a:endParaRPr lang="en-US" sz="3200" b="1" dirty="0">
              <a:latin typeface="Arial" panose="020B0604020202020204" pitchFamily="34" charset="0"/>
              <a:cs typeface="Arial" panose="020B0604020202020204" pitchFamily="34" charset="0"/>
            </a:endParaRPr>
          </a:p>
        </p:txBody>
      </p:sp>
      <p:graphicFrame>
        <p:nvGraphicFramePr>
          <p:cNvPr id="4" name="Shape 248"/>
          <p:cNvGraphicFramePr/>
          <p:nvPr>
            <p:extLst>
              <p:ext uri="{D42A27DB-BD31-4B8C-83A1-F6EECF244321}">
                <p14:modId xmlns:p14="http://schemas.microsoft.com/office/powerpoint/2010/main" val="2113869674"/>
              </p:ext>
            </p:extLst>
          </p:nvPr>
        </p:nvGraphicFramePr>
        <p:xfrm>
          <a:off x="280088" y="1688373"/>
          <a:ext cx="10157253" cy="4728249"/>
        </p:xfrm>
        <a:graphic>
          <a:graphicData uri="http://schemas.openxmlformats.org/drawingml/2006/table">
            <a:tbl>
              <a:tblPr>
                <a:noFill/>
              </a:tblPr>
              <a:tblGrid>
                <a:gridCol w="3574674">
                  <a:extLst>
                    <a:ext uri="{9D8B030D-6E8A-4147-A177-3AD203B41FA5}">
                      <a16:colId xmlns:a16="http://schemas.microsoft.com/office/drawing/2014/main" xmlns="" val="20000"/>
                    </a:ext>
                  </a:extLst>
                </a:gridCol>
                <a:gridCol w="2257714">
                  <a:extLst>
                    <a:ext uri="{9D8B030D-6E8A-4147-A177-3AD203B41FA5}">
                      <a16:colId xmlns:a16="http://schemas.microsoft.com/office/drawing/2014/main" xmlns="" val="20001"/>
                    </a:ext>
                  </a:extLst>
                </a:gridCol>
                <a:gridCol w="1812324">
                  <a:extLst>
                    <a:ext uri="{9D8B030D-6E8A-4147-A177-3AD203B41FA5}">
                      <a16:colId xmlns:a16="http://schemas.microsoft.com/office/drawing/2014/main" xmlns="" val="20002"/>
                    </a:ext>
                  </a:extLst>
                </a:gridCol>
                <a:gridCol w="1029730">
                  <a:extLst>
                    <a:ext uri="{9D8B030D-6E8A-4147-A177-3AD203B41FA5}">
                      <a16:colId xmlns:a16="http://schemas.microsoft.com/office/drawing/2014/main" xmlns="" val="20003"/>
                    </a:ext>
                  </a:extLst>
                </a:gridCol>
                <a:gridCol w="1482811">
                  <a:extLst>
                    <a:ext uri="{9D8B030D-6E8A-4147-A177-3AD203B41FA5}">
                      <a16:colId xmlns:a16="http://schemas.microsoft.com/office/drawing/2014/main" xmlns="" val="20004"/>
                    </a:ext>
                  </a:extLst>
                </a:gridCol>
              </a:tblGrid>
              <a:tr h="650790">
                <a:tc>
                  <a:txBody>
                    <a:bodyPr/>
                    <a:lstStyle/>
                    <a:p>
                      <a:pPr lvl="0" algn="l">
                        <a:spcBef>
                          <a:spcPts val="0"/>
                        </a:spcBef>
                        <a:buNone/>
                      </a:pPr>
                      <a:r>
                        <a:rPr lang="en-US" sz="1800" b="1" dirty="0" smtClean="0">
                          <a:solidFill>
                            <a:srgbClr val="FFFFFF"/>
                          </a:solidFill>
                          <a:latin typeface="Arial" panose="020B0604020202020204" pitchFamily="34" charset="0"/>
                          <a:ea typeface="Raleway"/>
                          <a:cs typeface="Arial" panose="020B0604020202020204" pitchFamily="34" charset="0"/>
                          <a:sym typeface="Raleway"/>
                        </a:rPr>
                        <a:t>Hotel</a:t>
                      </a:r>
                      <a:endParaRPr sz="1800" b="1" dirty="0">
                        <a:solidFill>
                          <a:srgbClr val="FFFFFF"/>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50000"/>
                      </a:schemeClr>
                    </a:solidFill>
                  </a:tcPr>
                </a:tc>
                <a:tc>
                  <a:txBody>
                    <a:bodyPr/>
                    <a:lstStyle/>
                    <a:p>
                      <a:pPr lvl="0" algn="l">
                        <a:spcBef>
                          <a:spcPts val="0"/>
                        </a:spcBef>
                        <a:buNone/>
                      </a:pPr>
                      <a:r>
                        <a:rPr lang="en" sz="1800" b="1" dirty="0">
                          <a:solidFill>
                            <a:srgbClr val="FFFFFF"/>
                          </a:solidFill>
                          <a:latin typeface="Arial" panose="020B0604020202020204" pitchFamily="34" charset="0"/>
                          <a:ea typeface="Raleway"/>
                          <a:cs typeface="Arial" panose="020B0604020202020204" pitchFamily="34" charset="0"/>
                          <a:sym typeface="Raleway"/>
                        </a:rPr>
                        <a:t>Neighborhood</a:t>
                      </a: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50000"/>
                      </a:schemeClr>
                    </a:solidFill>
                  </a:tcPr>
                </a:tc>
                <a:tc>
                  <a:txBody>
                    <a:bodyPr/>
                    <a:lstStyle/>
                    <a:p>
                      <a:pPr lvl="0" algn="l">
                        <a:spcBef>
                          <a:spcPts val="0"/>
                        </a:spcBef>
                        <a:buNone/>
                      </a:pPr>
                      <a:r>
                        <a:rPr lang="en" sz="1800" b="1">
                          <a:solidFill>
                            <a:srgbClr val="FFFFFF"/>
                          </a:solidFill>
                          <a:latin typeface="Arial" panose="020B0604020202020204" pitchFamily="34" charset="0"/>
                          <a:ea typeface="Raleway"/>
                          <a:cs typeface="Arial" panose="020B0604020202020204" pitchFamily="34" charset="0"/>
                          <a:sym typeface="Raleway"/>
                        </a:rPr>
                        <a:t>Chain Scale</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50000"/>
                      </a:schemeClr>
                    </a:solidFill>
                  </a:tcPr>
                </a:tc>
                <a:tc>
                  <a:txBody>
                    <a:bodyPr/>
                    <a:lstStyle/>
                    <a:p>
                      <a:pPr lvl="0" algn="ctr">
                        <a:spcBef>
                          <a:spcPts val="0"/>
                        </a:spcBef>
                        <a:buNone/>
                      </a:pPr>
                      <a:r>
                        <a:rPr lang="en" sz="1800" b="1" dirty="0">
                          <a:solidFill>
                            <a:srgbClr val="FFFFFF"/>
                          </a:solidFill>
                          <a:latin typeface="Arial" panose="020B0604020202020204" pitchFamily="34" charset="0"/>
                          <a:ea typeface="Raleway"/>
                          <a:cs typeface="Arial" panose="020B0604020202020204" pitchFamily="34" charset="0"/>
                          <a:sym typeface="Raleway"/>
                        </a:rPr>
                        <a:t>Rooms</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50000"/>
                      </a:schemeClr>
                    </a:solidFill>
                  </a:tcPr>
                </a:tc>
                <a:tc>
                  <a:txBody>
                    <a:bodyPr/>
                    <a:lstStyle/>
                    <a:p>
                      <a:pPr lvl="0" algn="ctr">
                        <a:spcBef>
                          <a:spcPts val="0"/>
                        </a:spcBef>
                        <a:buNone/>
                      </a:pPr>
                      <a:r>
                        <a:rPr lang="en" sz="1800" b="1">
                          <a:solidFill>
                            <a:srgbClr val="FFFFFF"/>
                          </a:solidFill>
                          <a:latin typeface="Arial" panose="020B0604020202020204" pitchFamily="34" charset="0"/>
                          <a:ea typeface="Raleway"/>
                          <a:cs typeface="Arial" panose="020B0604020202020204" pitchFamily="34" charset="0"/>
                          <a:sym typeface="Raleway"/>
                        </a:rPr>
                        <a:t>Est. Opening</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492222">
                <a:tc>
                  <a:txBody>
                    <a:bodyPr/>
                    <a:lstStyle/>
                    <a:p>
                      <a:pPr lvl="0" algn="l">
                        <a:spcBef>
                          <a:spcPts val="0"/>
                        </a:spcBef>
                        <a:buNone/>
                      </a:pPr>
                      <a:r>
                        <a:rPr lang="en" sz="1600" b="1">
                          <a:solidFill>
                            <a:srgbClr val="002060"/>
                          </a:solidFill>
                          <a:latin typeface="Arial" panose="020B0604020202020204" pitchFamily="34" charset="0"/>
                          <a:ea typeface="Raleway"/>
                          <a:cs typeface="Arial" panose="020B0604020202020204" pitchFamily="34" charset="0"/>
                          <a:sym typeface="Raleway"/>
                        </a:rPr>
                        <a:t>Courtyard North Station</a:t>
                      </a: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lvl="0" algn="l">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North</a:t>
                      </a:r>
                      <a:r>
                        <a:rPr lang="en" sz="1600" b="1" baseline="0">
                          <a:solidFill>
                            <a:srgbClr val="002060"/>
                          </a:solidFill>
                          <a:latin typeface="Arial" panose="020B0604020202020204" pitchFamily="34" charset="0"/>
                          <a:ea typeface="Montserrat"/>
                          <a:cs typeface="Arial" panose="020B0604020202020204" pitchFamily="34" charset="0"/>
                          <a:sym typeface="Montserrat"/>
                        </a:rPr>
                        <a:t> End / Downtown</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lvl="0" algn="l">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Upscale</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lvl="0" algn="ctr">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220</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lvl="0" algn="ctr">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Mar 2018</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xmlns="" val="10001"/>
                  </a:ext>
                </a:extLst>
              </a:tr>
              <a:tr h="518984">
                <a:tc>
                  <a:txBody>
                    <a:bodyPr/>
                    <a:lstStyle/>
                    <a:p>
                      <a:pPr marL="0" lvl="0" algn="l" defTabSz="914400" rtl="0" eaLnBrk="1" latinLnBrk="0" hangingPunct="1">
                        <a:spcBef>
                          <a:spcPts val="0"/>
                        </a:spcBef>
                        <a:buNone/>
                      </a:pPr>
                      <a:r>
                        <a:rPr lang="en" sz="1600" b="1" kern="1200">
                          <a:solidFill>
                            <a:srgbClr val="002060"/>
                          </a:solidFill>
                          <a:latin typeface="Arial" panose="020B0604020202020204" pitchFamily="34" charset="0"/>
                          <a:ea typeface="Montserrat"/>
                          <a:cs typeface="Arial" panose="020B0604020202020204" pitchFamily="34" charset="0"/>
                          <a:sym typeface="Raleway"/>
                        </a:rPr>
                        <a:t>AC Hotel</a:t>
                      </a:r>
                      <a:r>
                        <a:rPr lang="en" sz="1600" b="1" kern="1200" baseline="0">
                          <a:solidFill>
                            <a:srgbClr val="002060"/>
                          </a:solidFill>
                          <a:latin typeface="Arial" panose="020B0604020202020204" pitchFamily="34" charset="0"/>
                          <a:ea typeface="Montserrat"/>
                          <a:cs typeface="Arial" panose="020B0604020202020204" pitchFamily="34" charset="0"/>
                          <a:sym typeface="Raleway"/>
                        </a:rPr>
                        <a:t> Ink Block</a:t>
                      </a:r>
                      <a:endParaRPr lang="en" sz="1600" b="1" kern="1200">
                        <a:solidFill>
                          <a:srgbClr val="002060"/>
                        </a:solidFill>
                        <a:latin typeface="Arial" panose="020B0604020202020204" pitchFamily="34" charset="0"/>
                        <a:ea typeface="Montserrat"/>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marL="0" lvl="0" algn="l" defTabSz="914400" rtl="0" eaLnBrk="1" latinLnBrk="0" hangingPunct="1">
                        <a:spcBef>
                          <a:spcPts val="0"/>
                        </a:spcBef>
                        <a:buNone/>
                      </a:pPr>
                      <a:r>
                        <a:rPr lang="en" sz="1600" b="1" kern="1200" dirty="0">
                          <a:solidFill>
                            <a:srgbClr val="002060"/>
                          </a:solidFill>
                          <a:latin typeface="Arial" panose="020B0604020202020204" pitchFamily="34" charset="0"/>
                          <a:ea typeface="Montserrat"/>
                          <a:cs typeface="Arial" panose="020B0604020202020204" pitchFamily="34" charset="0"/>
                          <a:sym typeface="Montserrat"/>
                        </a:rPr>
                        <a:t>South End</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marL="0" lvl="0" algn="l" defTabSz="914400" rtl="0" eaLnBrk="1" latinLnBrk="0" hangingPunct="1">
                        <a:spcBef>
                          <a:spcPts val="0"/>
                        </a:spcBef>
                        <a:buNone/>
                      </a:pPr>
                      <a:r>
                        <a:rPr lang="en" sz="1600" b="1" kern="1200">
                          <a:solidFill>
                            <a:srgbClr val="002060"/>
                          </a:solidFill>
                          <a:latin typeface="Arial" panose="020B0604020202020204" pitchFamily="34" charset="0"/>
                          <a:ea typeface="Montserrat"/>
                          <a:cs typeface="Arial" panose="020B0604020202020204" pitchFamily="34" charset="0"/>
                          <a:sym typeface="Montserrat"/>
                        </a:rPr>
                        <a:t>Upscale</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marL="0" lvl="0" algn="ctr" defTabSz="914400" rtl="0" eaLnBrk="1" latinLnBrk="0" hangingPunct="1">
                        <a:spcBef>
                          <a:spcPts val="0"/>
                        </a:spcBef>
                        <a:buNone/>
                      </a:pPr>
                      <a:r>
                        <a:rPr lang="en" sz="1600" b="1" kern="1200">
                          <a:solidFill>
                            <a:srgbClr val="002060"/>
                          </a:solidFill>
                          <a:latin typeface="Arial" panose="020B0604020202020204" pitchFamily="34" charset="0"/>
                          <a:ea typeface="Montserrat"/>
                          <a:cs typeface="Arial" panose="020B0604020202020204" pitchFamily="34" charset="0"/>
                          <a:sym typeface="Montserrat"/>
                        </a:rPr>
                        <a:t>205</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marL="0" lvl="0" algn="ctr" defTabSz="914400" rtl="0" eaLnBrk="1" latinLnBrk="0" hangingPunct="1">
                        <a:spcBef>
                          <a:spcPts val="0"/>
                        </a:spcBef>
                        <a:buNone/>
                      </a:pPr>
                      <a:r>
                        <a:rPr lang="en-US" sz="1600" b="1" kern="1200">
                          <a:solidFill>
                            <a:srgbClr val="002060"/>
                          </a:solidFill>
                          <a:latin typeface="Arial" panose="020B0604020202020204" pitchFamily="34" charset="0"/>
                          <a:ea typeface="Montserrat"/>
                          <a:cs typeface="Arial" panose="020B0604020202020204" pitchFamily="34" charset="0"/>
                          <a:sym typeface="Montserrat"/>
                        </a:rPr>
                        <a:t>Mar 2018</a:t>
                      </a:r>
                      <a:endParaRPr lang="en" sz="1600" b="1" kern="120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543697">
                <a:tc>
                  <a:txBody>
                    <a:bodyPr/>
                    <a:lstStyle/>
                    <a:p>
                      <a:pPr lvl="0" algn="l" rtl="0">
                        <a:spcBef>
                          <a:spcPts val="0"/>
                        </a:spcBef>
                        <a:buNone/>
                      </a:pPr>
                      <a:r>
                        <a:rPr lang="en-US" sz="1600" b="1">
                          <a:solidFill>
                            <a:srgbClr val="002060"/>
                          </a:solidFill>
                          <a:latin typeface="Arial" panose="020B0604020202020204" pitchFamily="34" charset="0"/>
                          <a:ea typeface="Raleway"/>
                          <a:cs typeface="Arial" panose="020B0604020202020204" pitchFamily="34" charset="0"/>
                          <a:sym typeface="Raleway"/>
                        </a:rPr>
                        <a:t>Studio Allston Hotel</a:t>
                      </a:r>
                      <a:endParaRPr lang="en" sz="1600" b="1">
                        <a:solidFill>
                          <a:srgbClr val="002060"/>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lvl="0" algn="l" rtl="0">
                        <a:spcBef>
                          <a:spcPts val="0"/>
                        </a:spcBef>
                        <a:buNone/>
                      </a:pPr>
                      <a:r>
                        <a:rPr lang="en-US" sz="1600" b="1" dirty="0">
                          <a:solidFill>
                            <a:srgbClr val="002060"/>
                          </a:solidFill>
                          <a:latin typeface="Arial" panose="020B0604020202020204" pitchFamily="34" charset="0"/>
                          <a:ea typeface="Montserrat"/>
                          <a:cs typeface="Arial" panose="020B0604020202020204" pitchFamily="34" charset="0"/>
                          <a:sym typeface="Montserrat"/>
                        </a:rPr>
                        <a:t>Allston</a:t>
                      </a:r>
                      <a:endParaRPr lang="en" sz="1600" b="1" dirty="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lvl="0" algn="l" rtl="0">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Indep.</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lvl="0" algn="ctr" rtl="0">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117</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lvl="0" algn="ctr" rtl="0">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Apr 2018</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xmlns="" val="346650087"/>
                  </a:ext>
                </a:extLst>
              </a:tr>
              <a:tr h="608526">
                <a:tc>
                  <a:txBody>
                    <a:bodyPr/>
                    <a:lstStyle/>
                    <a:p>
                      <a:pPr lvl="0" algn="l" rtl="0">
                        <a:spcBef>
                          <a:spcPts val="0"/>
                        </a:spcBef>
                        <a:buNone/>
                      </a:pPr>
                      <a:r>
                        <a:rPr lang="en" sz="1600" b="1">
                          <a:solidFill>
                            <a:srgbClr val="002060"/>
                          </a:solidFill>
                          <a:latin typeface="Arial" panose="020B0604020202020204" pitchFamily="34" charset="0"/>
                          <a:ea typeface="Raleway"/>
                          <a:cs typeface="Arial" panose="020B0604020202020204" pitchFamily="34" charset="0"/>
                          <a:sym typeface="Raleway"/>
                        </a:rPr>
                        <a:t>AC Hotel Cleveland</a:t>
                      </a:r>
                      <a:r>
                        <a:rPr lang="en" sz="1600" b="1" baseline="0">
                          <a:solidFill>
                            <a:srgbClr val="002060"/>
                          </a:solidFill>
                          <a:latin typeface="Arial" panose="020B0604020202020204" pitchFamily="34" charset="0"/>
                          <a:ea typeface="Raleway"/>
                          <a:cs typeface="Arial" panose="020B0604020202020204" pitchFamily="34" charset="0"/>
                          <a:sym typeface="Raleway"/>
                        </a:rPr>
                        <a:t> Circle</a:t>
                      </a:r>
                      <a:endParaRPr lang="en" sz="1600" b="1">
                        <a:solidFill>
                          <a:srgbClr val="002060"/>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rgbClr val="92D050"/>
                    </a:solidFill>
                  </a:tcPr>
                </a:tc>
                <a:tc>
                  <a:txBody>
                    <a:bodyPr/>
                    <a:lstStyle/>
                    <a:p>
                      <a:pPr lvl="0" algn="l" rtl="0">
                        <a:spcBef>
                          <a:spcPts val="0"/>
                        </a:spcBef>
                        <a:buNone/>
                      </a:pPr>
                      <a:r>
                        <a:rPr lang="en" sz="1600" b="1" dirty="0">
                          <a:solidFill>
                            <a:srgbClr val="002060"/>
                          </a:solidFill>
                          <a:latin typeface="Arial" panose="020B0604020202020204" pitchFamily="34" charset="0"/>
                          <a:ea typeface="Montserrat"/>
                          <a:cs typeface="Arial" panose="020B0604020202020204" pitchFamily="34" charset="0"/>
                          <a:sym typeface="Montserrat"/>
                        </a:rPr>
                        <a:t>Brighton / Brookline</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lvl="0" algn="l" rtl="0">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Upscale</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lvl="0" algn="ctr" rtl="0">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162</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tc>
                  <a:txBody>
                    <a:bodyPr/>
                    <a:lstStyle/>
                    <a:p>
                      <a:pPr lvl="0" algn="ctr" rtl="0">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May 2018</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608526">
                <a:tc>
                  <a:txBody>
                    <a:bodyPr/>
                    <a:lstStyle/>
                    <a:p>
                      <a:pPr lvl="0" algn="l">
                        <a:spcBef>
                          <a:spcPts val="0"/>
                        </a:spcBef>
                        <a:buNone/>
                      </a:pPr>
                      <a:r>
                        <a:rPr lang="en-US" sz="1600" b="1">
                          <a:solidFill>
                            <a:srgbClr val="002060"/>
                          </a:solidFill>
                          <a:latin typeface="Arial" panose="020B0604020202020204" pitchFamily="34" charset="0"/>
                          <a:ea typeface="Raleway"/>
                          <a:cs typeface="Arial" panose="020B0604020202020204" pitchFamily="34" charset="0"/>
                          <a:sym typeface="Raleway"/>
                        </a:rPr>
                        <a:t>Holiday Inn Express South Boston (Expansion)</a:t>
                      </a:r>
                      <a:endParaRPr lang="en" sz="1600" b="1">
                        <a:solidFill>
                          <a:srgbClr val="002060"/>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a:spcBef>
                          <a:spcPts val="0"/>
                        </a:spcBef>
                        <a:buNone/>
                      </a:pPr>
                      <a:r>
                        <a:rPr lang="en-US" sz="1600" b="1" dirty="0">
                          <a:solidFill>
                            <a:srgbClr val="002060"/>
                          </a:solidFill>
                          <a:latin typeface="Arial" panose="020B0604020202020204" pitchFamily="34" charset="0"/>
                          <a:ea typeface="Montserrat"/>
                          <a:cs typeface="Arial" panose="020B0604020202020204" pitchFamily="34" charset="0"/>
                          <a:sym typeface="Montserrat"/>
                        </a:rPr>
                        <a:t>South Boston</a:t>
                      </a:r>
                      <a:endParaRPr lang="en" sz="1600" b="1" dirty="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Upper  Mid-Scale</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60</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Jul 2018</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905142580"/>
                  </a:ext>
                </a:extLst>
              </a:tr>
              <a:tr h="513066">
                <a:tc>
                  <a:txBody>
                    <a:bodyPr/>
                    <a:lstStyle/>
                    <a:p>
                      <a:pPr lvl="0" algn="l">
                        <a:spcBef>
                          <a:spcPts val="0"/>
                        </a:spcBef>
                        <a:buNone/>
                      </a:pPr>
                      <a:r>
                        <a:rPr lang="en-US" sz="1600" b="1">
                          <a:solidFill>
                            <a:srgbClr val="002060"/>
                          </a:solidFill>
                          <a:latin typeface="Arial" panose="020B0604020202020204" pitchFamily="34" charset="0"/>
                          <a:ea typeface="Raleway"/>
                          <a:cs typeface="Arial" panose="020B0604020202020204" pitchFamily="34" charset="0"/>
                          <a:sym typeface="Raleway"/>
                        </a:rPr>
                        <a:t>Hotel 1868</a:t>
                      </a:r>
                      <a:endParaRPr lang="en" sz="1600" b="1">
                        <a:solidFill>
                          <a:srgbClr val="002060"/>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a:spcBef>
                          <a:spcPts val="0"/>
                        </a:spcBef>
                        <a:buNone/>
                      </a:pPr>
                      <a:r>
                        <a:rPr lang="en" sz="1600" b="1" dirty="0">
                          <a:solidFill>
                            <a:srgbClr val="002060"/>
                          </a:solidFill>
                          <a:latin typeface="Arial" panose="020B0604020202020204" pitchFamily="34" charset="0"/>
                          <a:ea typeface="Montserrat"/>
                          <a:cs typeface="Arial" panose="020B0604020202020204" pitchFamily="34" charset="0"/>
                          <a:sym typeface="Montserrat"/>
                        </a:rPr>
                        <a:t>Cambridge</a:t>
                      </a: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a:spcBef>
                          <a:spcPts val="0"/>
                        </a:spcBef>
                        <a:buNone/>
                      </a:pPr>
                      <a:r>
                        <a:rPr lang="en" sz="1600" b="1" dirty="0">
                          <a:solidFill>
                            <a:srgbClr val="002060"/>
                          </a:solidFill>
                          <a:latin typeface="Arial" panose="020B0604020202020204" pitchFamily="34" charset="0"/>
                          <a:ea typeface="Montserrat"/>
                          <a:cs typeface="Arial" panose="020B0604020202020204" pitchFamily="34" charset="0"/>
                          <a:sym typeface="Montserrat"/>
                        </a:rPr>
                        <a:t>Indep.</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1600" b="1" dirty="0">
                          <a:solidFill>
                            <a:srgbClr val="002060"/>
                          </a:solidFill>
                          <a:latin typeface="Arial" panose="020B0604020202020204" pitchFamily="34" charset="0"/>
                          <a:ea typeface="Montserrat"/>
                          <a:cs typeface="Arial" panose="020B0604020202020204" pitchFamily="34" charset="0"/>
                          <a:sym typeface="Montserrat"/>
                        </a:rPr>
                        <a:t>50</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Sep </a:t>
                      </a:r>
                      <a:r>
                        <a:rPr lang="en" sz="1600" b="1">
                          <a:solidFill>
                            <a:srgbClr val="002060"/>
                          </a:solidFill>
                          <a:latin typeface="Arial" panose="020B0604020202020204" pitchFamily="34" charset="0"/>
                          <a:ea typeface="Montserrat"/>
                          <a:cs typeface="Arial" panose="020B0604020202020204" pitchFamily="34" charset="0"/>
                          <a:sym typeface="Montserrat"/>
                        </a:rPr>
                        <a:t>2018</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4"/>
                  </a:ext>
                </a:extLst>
              </a:tr>
              <a:tr h="608526">
                <a:tc>
                  <a:txBody>
                    <a:bodyPr/>
                    <a:lstStyle/>
                    <a:p>
                      <a:pPr lvl="0" algn="l" rtl="0">
                        <a:spcBef>
                          <a:spcPts val="0"/>
                        </a:spcBef>
                        <a:buNone/>
                      </a:pPr>
                      <a:r>
                        <a:rPr lang="en" sz="1600" b="1" dirty="0">
                          <a:solidFill>
                            <a:srgbClr val="002060"/>
                          </a:solidFill>
                          <a:latin typeface="Arial" panose="020B0604020202020204" pitchFamily="34" charset="0"/>
                          <a:ea typeface="Raleway"/>
                          <a:cs typeface="Arial" panose="020B0604020202020204" pitchFamily="34" charset="0"/>
                          <a:sym typeface="Raleway"/>
                        </a:rPr>
                        <a:t>Residence Inn Roxbury</a:t>
                      </a: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rtl="0">
                        <a:spcBef>
                          <a:spcPts val="0"/>
                        </a:spcBef>
                        <a:buNone/>
                      </a:pPr>
                      <a:r>
                        <a:rPr lang="en" sz="1600" b="1" dirty="0">
                          <a:solidFill>
                            <a:srgbClr val="002060"/>
                          </a:solidFill>
                          <a:latin typeface="Arial" panose="020B0604020202020204" pitchFamily="34" charset="0"/>
                          <a:ea typeface="Montserrat"/>
                          <a:cs typeface="Arial" panose="020B0604020202020204" pitchFamily="34" charset="0"/>
                          <a:sym typeface="Montserrat"/>
                        </a:rPr>
                        <a:t>Roxbury</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rtl="0">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Upscale</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 sz="1600" b="1" dirty="0">
                          <a:solidFill>
                            <a:srgbClr val="002060"/>
                          </a:solidFill>
                          <a:latin typeface="Arial" panose="020B0604020202020204" pitchFamily="34" charset="0"/>
                          <a:ea typeface="Montserrat"/>
                          <a:cs typeface="Arial" panose="020B0604020202020204" pitchFamily="34" charset="0"/>
                          <a:sym typeface="Montserrat"/>
                        </a:rPr>
                        <a:t>135</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US" sz="1600" b="1" dirty="0">
                          <a:solidFill>
                            <a:srgbClr val="002060"/>
                          </a:solidFill>
                          <a:latin typeface="Arial" panose="020B0604020202020204" pitchFamily="34" charset="0"/>
                          <a:ea typeface="Montserrat"/>
                          <a:cs typeface="Arial" panose="020B0604020202020204" pitchFamily="34" charset="0"/>
                          <a:sym typeface="Montserrat"/>
                        </a:rPr>
                        <a:t>Nov </a:t>
                      </a:r>
                      <a:r>
                        <a:rPr lang="en" sz="1600" b="1" dirty="0">
                          <a:solidFill>
                            <a:srgbClr val="002060"/>
                          </a:solidFill>
                          <a:latin typeface="Arial" panose="020B0604020202020204" pitchFamily="34" charset="0"/>
                          <a:ea typeface="Montserrat"/>
                          <a:cs typeface="Arial" panose="020B0604020202020204" pitchFamily="34" charset="0"/>
                          <a:sym typeface="Montserrat"/>
                        </a:rPr>
                        <a:t>2018</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8"/>
                  </a:ext>
                </a:extLst>
              </a:tr>
            </a:tbl>
          </a:graphicData>
        </a:graphic>
      </p:graphicFrame>
      <p:sp>
        <p:nvSpPr>
          <p:cNvPr id="5" name="Rectangle: Rounded Corners 8">
            <a:extLst>
              <a:ext uri="{FF2B5EF4-FFF2-40B4-BE49-F238E27FC236}">
                <a16:creationId xmlns:a16="http://schemas.microsoft.com/office/drawing/2014/main" xmlns="" id="{A9C7F9EA-47F1-4ABF-857E-44C9F3BF2312}"/>
              </a:ext>
            </a:extLst>
          </p:cNvPr>
          <p:cNvSpPr/>
          <p:nvPr/>
        </p:nvSpPr>
        <p:spPr>
          <a:xfrm>
            <a:off x="10552668" y="2763845"/>
            <a:ext cx="1443259" cy="140268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3.1%</a:t>
            </a:r>
          </a:p>
          <a:p>
            <a:pPr algn="ctr"/>
            <a:r>
              <a:rPr lang="en-US" dirty="0">
                <a:solidFill>
                  <a:schemeClr val="tx1"/>
                </a:solidFill>
              </a:rPr>
              <a:t>Supply Increase </a:t>
            </a:r>
          </a:p>
          <a:p>
            <a:pPr algn="ctr"/>
            <a:r>
              <a:rPr lang="en-US" dirty="0">
                <a:solidFill>
                  <a:schemeClr val="tx1"/>
                </a:solidFill>
              </a:rPr>
              <a:t>In 2018</a:t>
            </a:r>
          </a:p>
        </p:txBody>
      </p:sp>
      <p:sp>
        <p:nvSpPr>
          <p:cNvPr id="6" name="Up Arrow 5"/>
          <p:cNvSpPr/>
          <p:nvPr/>
        </p:nvSpPr>
        <p:spPr>
          <a:xfrm>
            <a:off x="10687589" y="2899717"/>
            <a:ext cx="202833" cy="305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TextBox 7"/>
          <p:cNvSpPr txBox="1"/>
          <p:nvPr/>
        </p:nvSpPr>
        <p:spPr>
          <a:xfrm>
            <a:off x="222422" y="6473488"/>
            <a:ext cx="4777740" cy="276999"/>
          </a:xfrm>
          <a:prstGeom prst="rect">
            <a:avLst/>
          </a:prstGeom>
          <a:noFill/>
        </p:spPr>
        <p:txBody>
          <a:bodyPr wrap="square" rtlCol="0">
            <a:spAutoFit/>
          </a:bodyPr>
          <a:lstStyle/>
          <a:p>
            <a:r>
              <a:rPr lang="en-US" sz="1200" i="1" dirty="0"/>
              <a:t>Source: Various Sources, Compiled by Pinnacle Advisory Group</a:t>
            </a:r>
          </a:p>
        </p:txBody>
      </p:sp>
    </p:spTree>
    <p:extLst>
      <p:ext uri="{BB962C8B-B14F-4D97-AF65-F5344CB8AC3E}">
        <p14:creationId xmlns:p14="http://schemas.microsoft.com/office/powerpoint/2010/main" val="108162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39330" y="662910"/>
            <a:ext cx="10379675" cy="584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Arial" panose="020B0604020202020204" pitchFamily="34" charset="0"/>
                <a:cs typeface="Arial" panose="020B0604020202020204" pitchFamily="34" charset="0"/>
              </a:rPr>
              <a:t>BOSTON CAMBRIDGE NEW SUPPLY 2019</a:t>
            </a:r>
            <a:endParaRPr lang="en-US" sz="3200" b="1" dirty="0">
              <a:latin typeface="Arial" panose="020B0604020202020204" pitchFamily="34" charset="0"/>
              <a:cs typeface="Arial" panose="020B0604020202020204" pitchFamily="34" charset="0"/>
            </a:endParaRPr>
          </a:p>
        </p:txBody>
      </p:sp>
      <p:graphicFrame>
        <p:nvGraphicFramePr>
          <p:cNvPr id="7" name="Shape 248"/>
          <p:cNvGraphicFramePr/>
          <p:nvPr>
            <p:extLst>
              <p:ext uri="{D42A27DB-BD31-4B8C-83A1-F6EECF244321}">
                <p14:modId xmlns:p14="http://schemas.microsoft.com/office/powerpoint/2010/main" val="3876633184"/>
              </p:ext>
            </p:extLst>
          </p:nvPr>
        </p:nvGraphicFramePr>
        <p:xfrm>
          <a:off x="313036" y="1896681"/>
          <a:ext cx="9704175" cy="4137415"/>
        </p:xfrm>
        <a:graphic>
          <a:graphicData uri="http://schemas.openxmlformats.org/drawingml/2006/table">
            <a:tbl>
              <a:tblPr>
                <a:noFill/>
              </a:tblPr>
              <a:tblGrid>
                <a:gridCol w="3278661">
                  <a:extLst>
                    <a:ext uri="{9D8B030D-6E8A-4147-A177-3AD203B41FA5}">
                      <a16:colId xmlns:a16="http://schemas.microsoft.com/office/drawing/2014/main" xmlns="" val="20000"/>
                    </a:ext>
                  </a:extLst>
                </a:gridCol>
                <a:gridCol w="1853514">
                  <a:extLst>
                    <a:ext uri="{9D8B030D-6E8A-4147-A177-3AD203B41FA5}">
                      <a16:colId xmlns:a16="http://schemas.microsoft.com/office/drawing/2014/main" xmlns="" val="20001"/>
                    </a:ext>
                  </a:extLst>
                </a:gridCol>
                <a:gridCol w="1721708">
                  <a:extLst>
                    <a:ext uri="{9D8B030D-6E8A-4147-A177-3AD203B41FA5}">
                      <a16:colId xmlns:a16="http://schemas.microsoft.com/office/drawing/2014/main" xmlns="" val="20002"/>
                    </a:ext>
                  </a:extLst>
                </a:gridCol>
                <a:gridCol w="1466335">
                  <a:extLst>
                    <a:ext uri="{9D8B030D-6E8A-4147-A177-3AD203B41FA5}">
                      <a16:colId xmlns:a16="http://schemas.microsoft.com/office/drawing/2014/main" xmlns="" val="20003"/>
                    </a:ext>
                  </a:extLst>
                </a:gridCol>
                <a:gridCol w="1383957">
                  <a:extLst>
                    <a:ext uri="{9D8B030D-6E8A-4147-A177-3AD203B41FA5}">
                      <a16:colId xmlns:a16="http://schemas.microsoft.com/office/drawing/2014/main" xmlns="" val="20004"/>
                    </a:ext>
                  </a:extLst>
                </a:gridCol>
              </a:tblGrid>
              <a:tr h="717136">
                <a:tc>
                  <a:txBody>
                    <a:bodyPr/>
                    <a:lstStyle/>
                    <a:p>
                      <a:pPr lvl="0" algn="l">
                        <a:spcBef>
                          <a:spcPts val="0"/>
                        </a:spcBef>
                        <a:buNone/>
                      </a:pPr>
                      <a:r>
                        <a:rPr lang="en-US" sz="1800" b="1" dirty="0">
                          <a:solidFill>
                            <a:srgbClr val="FFFFFF"/>
                          </a:solidFill>
                          <a:latin typeface="Arial" panose="020B0604020202020204" pitchFamily="34" charset="0"/>
                          <a:ea typeface="Raleway"/>
                          <a:cs typeface="Arial" panose="020B0604020202020204" pitchFamily="34" charset="0"/>
                          <a:sym typeface="Raleway"/>
                        </a:rPr>
                        <a:t>Hotel</a:t>
                      </a:r>
                      <a:endParaRPr sz="1800" b="1" dirty="0">
                        <a:solidFill>
                          <a:srgbClr val="FFFFFF"/>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50000"/>
                      </a:schemeClr>
                    </a:solidFill>
                  </a:tcPr>
                </a:tc>
                <a:tc>
                  <a:txBody>
                    <a:bodyPr/>
                    <a:lstStyle/>
                    <a:p>
                      <a:pPr lvl="0" algn="l">
                        <a:spcBef>
                          <a:spcPts val="0"/>
                        </a:spcBef>
                        <a:buNone/>
                      </a:pPr>
                      <a:r>
                        <a:rPr lang="en" sz="1800" b="1">
                          <a:solidFill>
                            <a:srgbClr val="FFFFFF"/>
                          </a:solidFill>
                          <a:latin typeface="Arial" panose="020B0604020202020204" pitchFamily="34" charset="0"/>
                          <a:ea typeface="Raleway"/>
                          <a:cs typeface="Arial" panose="020B0604020202020204" pitchFamily="34" charset="0"/>
                          <a:sym typeface="Raleway"/>
                        </a:rPr>
                        <a:t>Neighborhood</a:t>
                      </a: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50000"/>
                      </a:schemeClr>
                    </a:solidFill>
                  </a:tcPr>
                </a:tc>
                <a:tc>
                  <a:txBody>
                    <a:bodyPr/>
                    <a:lstStyle/>
                    <a:p>
                      <a:pPr lvl="0" algn="l">
                        <a:spcBef>
                          <a:spcPts val="0"/>
                        </a:spcBef>
                        <a:buNone/>
                      </a:pPr>
                      <a:r>
                        <a:rPr lang="en" sz="1800" b="1">
                          <a:solidFill>
                            <a:srgbClr val="FFFFFF"/>
                          </a:solidFill>
                          <a:latin typeface="Arial" panose="020B0604020202020204" pitchFamily="34" charset="0"/>
                          <a:ea typeface="Raleway"/>
                          <a:cs typeface="Arial" panose="020B0604020202020204" pitchFamily="34" charset="0"/>
                          <a:sym typeface="Raleway"/>
                        </a:rPr>
                        <a:t>Chain Scale</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50000"/>
                      </a:schemeClr>
                    </a:solidFill>
                  </a:tcPr>
                </a:tc>
                <a:tc>
                  <a:txBody>
                    <a:bodyPr/>
                    <a:lstStyle/>
                    <a:p>
                      <a:pPr lvl="0" algn="ctr">
                        <a:spcBef>
                          <a:spcPts val="0"/>
                        </a:spcBef>
                        <a:buNone/>
                      </a:pPr>
                      <a:r>
                        <a:rPr lang="en" sz="1800" b="1">
                          <a:solidFill>
                            <a:srgbClr val="FFFFFF"/>
                          </a:solidFill>
                          <a:latin typeface="Arial" panose="020B0604020202020204" pitchFamily="34" charset="0"/>
                          <a:ea typeface="Raleway"/>
                          <a:cs typeface="Arial" panose="020B0604020202020204" pitchFamily="34" charset="0"/>
                          <a:sym typeface="Raleway"/>
                        </a:rPr>
                        <a:t>Rooms</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50000"/>
                      </a:schemeClr>
                    </a:solidFill>
                  </a:tcPr>
                </a:tc>
                <a:tc>
                  <a:txBody>
                    <a:bodyPr/>
                    <a:lstStyle/>
                    <a:p>
                      <a:pPr lvl="0" algn="ctr">
                        <a:spcBef>
                          <a:spcPts val="0"/>
                        </a:spcBef>
                        <a:buNone/>
                      </a:pPr>
                      <a:r>
                        <a:rPr lang="en" sz="1800" b="1">
                          <a:solidFill>
                            <a:srgbClr val="FFFFFF"/>
                          </a:solidFill>
                          <a:latin typeface="Arial" panose="020B0604020202020204" pitchFamily="34" charset="0"/>
                          <a:ea typeface="Raleway"/>
                          <a:cs typeface="Arial" panose="020B0604020202020204" pitchFamily="34" charset="0"/>
                          <a:sym typeface="Raleway"/>
                        </a:rPr>
                        <a:t>Est. Opening</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658593">
                <a:tc>
                  <a:txBody>
                    <a:bodyPr/>
                    <a:lstStyle/>
                    <a:p>
                      <a:pPr lvl="0" algn="l">
                        <a:spcBef>
                          <a:spcPts val="0"/>
                        </a:spcBef>
                        <a:buNone/>
                      </a:pPr>
                      <a:r>
                        <a:rPr lang="en-US" sz="1600" b="1">
                          <a:solidFill>
                            <a:srgbClr val="002060"/>
                          </a:solidFill>
                          <a:latin typeface="Arial" panose="020B0604020202020204" pitchFamily="34" charset="0"/>
                          <a:ea typeface="Raleway"/>
                          <a:cs typeface="Arial" panose="020B0604020202020204" pitchFamily="34" charset="0"/>
                          <a:sym typeface="Raleway"/>
                        </a:rPr>
                        <a:t>Hyatt Centric Congress Square</a:t>
                      </a: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Downtown</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Upper Upscale</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163</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Q1</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1"/>
                  </a:ext>
                </a:extLst>
              </a:tr>
              <a:tr h="406681">
                <a:tc>
                  <a:txBody>
                    <a:bodyPr/>
                    <a:lstStyle/>
                    <a:p>
                      <a:pPr lvl="0" algn="l">
                        <a:spcBef>
                          <a:spcPts val="0"/>
                        </a:spcBef>
                        <a:buNone/>
                      </a:pPr>
                      <a:r>
                        <a:rPr lang="en-US" sz="1600" b="1">
                          <a:solidFill>
                            <a:srgbClr val="002060"/>
                          </a:solidFill>
                          <a:latin typeface="Arial" panose="020B0604020202020204" pitchFamily="34" charset="0"/>
                          <a:ea typeface="Raleway"/>
                          <a:cs typeface="Arial" panose="020B0604020202020204" pitchFamily="34" charset="0"/>
                          <a:sym typeface="Raleway"/>
                        </a:rPr>
                        <a:t>Four Seasons Back Bay</a:t>
                      </a: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marL="0" lvl="0" algn="l" defTabSz="914400" rtl="0" eaLnBrk="1" latinLnBrk="0" hangingPunct="1">
                        <a:spcBef>
                          <a:spcPts val="0"/>
                        </a:spcBef>
                        <a:buNone/>
                      </a:pPr>
                      <a:r>
                        <a:rPr lang="en-US" sz="1600" b="1" kern="1200">
                          <a:solidFill>
                            <a:srgbClr val="002060"/>
                          </a:solidFill>
                          <a:latin typeface="Arial" panose="020B0604020202020204" pitchFamily="34" charset="0"/>
                          <a:ea typeface="Montserrat"/>
                          <a:cs typeface="Arial" panose="020B0604020202020204" pitchFamily="34" charset="0"/>
                          <a:sym typeface="Montserrat"/>
                        </a:rPr>
                        <a:t>Back Bay</a:t>
                      </a:r>
                      <a:endParaRPr lang="en" sz="1600" b="1" kern="120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marL="0" lvl="0" algn="l" defTabSz="914400" rtl="0" eaLnBrk="1" latinLnBrk="0" hangingPunct="1">
                        <a:spcBef>
                          <a:spcPts val="0"/>
                        </a:spcBef>
                        <a:buNone/>
                      </a:pPr>
                      <a:r>
                        <a:rPr lang="en-US" sz="1600" b="1" kern="1200">
                          <a:solidFill>
                            <a:srgbClr val="002060"/>
                          </a:solidFill>
                          <a:latin typeface="Arial" panose="020B0604020202020204" pitchFamily="34" charset="0"/>
                          <a:ea typeface="Montserrat"/>
                          <a:cs typeface="Arial" panose="020B0604020202020204" pitchFamily="34" charset="0"/>
                          <a:sym typeface="Montserrat"/>
                        </a:rPr>
                        <a:t>Luxury</a:t>
                      </a:r>
                      <a:endParaRPr lang="en" sz="1600" b="1" kern="120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marL="0" lvl="0" algn="ctr" defTabSz="914400" rtl="0" eaLnBrk="1" latinLnBrk="0" hangingPunct="1">
                        <a:spcBef>
                          <a:spcPts val="0"/>
                        </a:spcBef>
                        <a:buNone/>
                      </a:pPr>
                      <a:r>
                        <a:rPr lang="en" sz="1600" b="1" kern="1200">
                          <a:solidFill>
                            <a:srgbClr val="002060"/>
                          </a:solidFill>
                          <a:latin typeface="Arial" panose="020B0604020202020204" pitchFamily="34" charset="0"/>
                          <a:ea typeface="Montserrat"/>
                          <a:cs typeface="Arial" panose="020B0604020202020204" pitchFamily="34" charset="0"/>
                          <a:sym typeface="Montserrat"/>
                        </a:rPr>
                        <a:t>211</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marL="0" lvl="0" algn="ctr" defTabSz="914400" rtl="0" eaLnBrk="1" latinLnBrk="0" hangingPunct="1">
                        <a:spcBef>
                          <a:spcPts val="0"/>
                        </a:spcBef>
                        <a:buNone/>
                      </a:pPr>
                      <a:r>
                        <a:rPr lang="en-US" sz="1600" b="1" kern="1200">
                          <a:solidFill>
                            <a:srgbClr val="002060"/>
                          </a:solidFill>
                          <a:latin typeface="Arial" panose="020B0604020202020204" pitchFamily="34" charset="0"/>
                          <a:ea typeface="Montserrat"/>
                          <a:cs typeface="Arial" panose="020B0604020202020204" pitchFamily="34" charset="0"/>
                          <a:sym typeface="Montserrat"/>
                        </a:rPr>
                        <a:t>Q1</a:t>
                      </a:r>
                      <a:endParaRPr lang="en" sz="1600" b="1" kern="120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2"/>
                  </a:ext>
                </a:extLst>
              </a:tr>
              <a:tr h="415120">
                <a:tc>
                  <a:txBody>
                    <a:bodyPr/>
                    <a:lstStyle/>
                    <a:p>
                      <a:pPr lvl="0" algn="l" rtl="0">
                        <a:spcBef>
                          <a:spcPts val="0"/>
                        </a:spcBef>
                        <a:buNone/>
                      </a:pPr>
                      <a:r>
                        <a:rPr lang="en-US" sz="1600" b="1">
                          <a:solidFill>
                            <a:srgbClr val="002060"/>
                          </a:solidFill>
                          <a:latin typeface="Arial" panose="020B0604020202020204" pitchFamily="34" charset="0"/>
                          <a:ea typeface="Raleway"/>
                          <a:cs typeface="Arial" panose="020B0604020202020204" pitchFamily="34" charset="0"/>
                          <a:sym typeface="Raleway"/>
                        </a:rPr>
                        <a:t>Cambria South Boston</a:t>
                      </a: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rtl="0">
                        <a:spcBef>
                          <a:spcPts val="0"/>
                        </a:spcBef>
                        <a:buNone/>
                      </a:pPr>
                      <a:r>
                        <a:rPr lang="en-US" sz="1600" b="1" dirty="0">
                          <a:solidFill>
                            <a:srgbClr val="002060"/>
                          </a:solidFill>
                          <a:latin typeface="Arial" panose="020B0604020202020204" pitchFamily="34" charset="0"/>
                          <a:ea typeface="Montserrat"/>
                          <a:cs typeface="Arial" panose="020B0604020202020204" pitchFamily="34" charset="0"/>
                          <a:sym typeface="Montserrat"/>
                        </a:rPr>
                        <a:t>South Boston</a:t>
                      </a:r>
                      <a:endParaRPr lang="en" sz="1600" b="1" dirty="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rtl="0">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Upscale</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159</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Q1</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346650087"/>
                  </a:ext>
                </a:extLst>
              </a:tr>
              <a:tr h="658593">
                <a:tc>
                  <a:txBody>
                    <a:bodyPr/>
                    <a:lstStyle/>
                    <a:p>
                      <a:pPr lvl="0" algn="l" rtl="0">
                        <a:spcBef>
                          <a:spcPts val="0"/>
                        </a:spcBef>
                        <a:buNone/>
                      </a:pPr>
                      <a:r>
                        <a:rPr lang="en-US" sz="1600" b="1">
                          <a:solidFill>
                            <a:srgbClr val="002060"/>
                          </a:solidFill>
                          <a:latin typeface="Arial" panose="020B0604020202020204" pitchFamily="34" charset="0"/>
                          <a:ea typeface="Raleway"/>
                          <a:cs typeface="Arial" panose="020B0604020202020204" pitchFamily="34" charset="0"/>
                          <a:sym typeface="Raleway"/>
                        </a:rPr>
                        <a:t>Moxy Theater District</a:t>
                      </a:r>
                      <a:endParaRPr lang="en" sz="1600" b="1">
                        <a:solidFill>
                          <a:srgbClr val="002060"/>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rtl="0">
                        <a:spcBef>
                          <a:spcPts val="0"/>
                        </a:spcBef>
                        <a:buNone/>
                      </a:pPr>
                      <a:r>
                        <a:rPr lang="en-US" sz="1600" b="1" dirty="0">
                          <a:solidFill>
                            <a:srgbClr val="002060"/>
                          </a:solidFill>
                          <a:latin typeface="Arial" panose="020B0604020202020204" pitchFamily="34" charset="0"/>
                          <a:ea typeface="Montserrat"/>
                          <a:cs typeface="Arial" panose="020B0604020202020204" pitchFamily="34" charset="0"/>
                          <a:sym typeface="Montserrat"/>
                        </a:rPr>
                        <a:t>Theater District</a:t>
                      </a:r>
                      <a:endParaRPr lang="en" sz="1600" b="1" dirty="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rtl="0">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Upper Midscale</a:t>
                      </a:r>
                    </a:p>
                    <a:p>
                      <a:pPr lvl="0" algn="l" rtl="0">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(micro)</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346</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US" sz="1600" b="1" dirty="0">
                          <a:solidFill>
                            <a:srgbClr val="002060"/>
                          </a:solidFill>
                          <a:latin typeface="Arial" panose="020B0604020202020204" pitchFamily="34" charset="0"/>
                          <a:ea typeface="Montserrat"/>
                          <a:cs typeface="Arial" panose="020B0604020202020204" pitchFamily="34" charset="0"/>
                          <a:sym typeface="Montserrat"/>
                        </a:rPr>
                        <a:t>Q2</a:t>
                      </a:r>
                      <a:endParaRPr lang="en" sz="1600" b="1" dirty="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3"/>
                  </a:ext>
                </a:extLst>
              </a:tr>
              <a:tr h="443070">
                <a:tc>
                  <a:txBody>
                    <a:bodyPr/>
                    <a:lstStyle/>
                    <a:p>
                      <a:pPr lvl="0" algn="l">
                        <a:spcBef>
                          <a:spcPts val="0"/>
                        </a:spcBef>
                        <a:buNone/>
                      </a:pPr>
                      <a:r>
                        <a:rPr lang="en-US" sz="1600" b="1">
                          <a:solidFill>
                            <a:srgbClr val="002060"/>
                          </a:solidFill>
                          <a:latin typeface="Arial" panose="020B0604020202020204" pitchFamily="34" charset="0"/>
                          <a:ea typeface="Raleway"/>
                          <a:cs typeface="Arial" panose="020B0604020202020204" pitchFamily="34" charset="0"/>
                          <a:sym typeface="Raleway"/>
                        </a:rPr>
                        <a:t>Luxury Boutique Beacon Hill</a:t>
                      </a:r>
                      <a:endParaRPr lang="en" sz="1600" b="1">
                        <a:solidFill>
                          <a:srgbClr val="002060"/>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Beacon Hill</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a:spcBef>
                          <a:spcPts val="0"/>
                        </a:spcBef>
                        <a:buNone/>
                      </a:pPr>
                      <a:r>
                        <a:rPr lang="en-US" sz="1600" b="1" dirty="0" err="1">
                          <a:solidFill>
                            <a:srgbClr val="002060"/>
                          </a:solidFill>
                          <a:latin typeface="Arial" panose="020B0604020202020204" pitchFamily="34" charset="0"/>
                          <a:ea typeface="Montserrat"/>
                          <a:cs typeface="Arial" panose="020B0604020202020204" pitchFamily="34" charset="0"/>
                          <a:sym typeface="Montserrat"/>
                        </a:rPr>
                        <a:t>Indep</a:t>
                      </a:r>
                      <a:r>
                        <a:rPr lang="en-US" sz="1600" b="1" dirty="0">
                          <a:solidFill>
                            <a:srgbClr val="002060"/>
                          </a:solidFill>
                          <a:latin typeface="Arial" panose="020B0604020202020204" pitchFamily="34" charset="0"/>
                          <a:ea typeface="Montserrat"/>
                          <a:cs typeface="Arial" panose="020B0604020202020204" pitchFamily="34" charset="0"/>
                          <a:sym typeface="Montserrat"/>
                        </a:rPr>
                        <a:t>.</a:t>
                      </a:r>
                      <a:endParaRPr lang="en" sz="1600" b="1" dirty="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66</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Q2</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905142580"/>
                  </a:ext>
                </a:extLst>
              </a:tr>
              <a:tr h="443070">
                <a:tc>
                  <a:txBody>
                    <a:bodyPr/>
                    <a:lstStyle/>
                    <a:p>
                      <a:pPr lvl="0" algn="l">
                        <a:spcBef>
                          <a:spcPts val="0"/>
                        </a:spcBef>
                        <a:buNone/>
                      </a:pPr>
                      <a:r>
                        <a:rPr lang="en" sz="1600" b="1">
                          <a:solidFill>
                            <a:srgbClr val="002060"/>
                          </a:solidFill>
                          <a:latin typeface="Arial" panose="020B0604020202020204" pitchFamily="34" charset="0"/>
                          <a:ea typeface="Raleway"/>
                          <a:cs typeface="Arial" panose="020B0604020202020204" pitchFamily="34" charset="0"/>
                          <a:sym typeface="Raleway"/>
                        </a:rPr>
                        <a:t>907 </a:t>
                      </a:r>
                      <a:r>
                        <a:rPr lang="en-US" sz="1600" b="1">
                          <a:solidFill>
                            <a:srgbClr val="002060"/>
                          </a:solidFill>
                          <a:latin typeface="Arial" panose="020B0604020202020204" pitchFamily="34" charset="0"/>
                          <a:ea typeface="Raleway"/>
                          <a:cs typeface="Arial" panose="020B0604020202020204" pitchFamily="34" charset="0"/>
                          <a:sym typeface="Raleway"/>
                        </a:rPr>
                        <a:t>Main </a:t>
                      </a:r>
                      <a:endParaRPr lang="en" sz="1600" b="1">
                        <a:solidFill>
                          <a:srgbClr val="002060"/>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Cambridge</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a:spcBef>
                          <a:spcPts val="0"/>
                        </a:spcBef>
                        <a:buNone/>
                      </a:pPr>
                      <a:r>
                        <a:rPr lang="en-US" sz="1600" b="1" dirty="0" err="1">
                          <a:solidFill>
                            <a:srgbClr val="002060"/>
                          </a:solidFill>
                          <a:latin typeface="Arial" panose="020B0604020202020204" pitchFamily="34" charset="0"/>
                          <a:ea typeface="Montserrat"/>
                          <a:cs typeface="Arial" panose="020B0604020202020204" pitchFamily="34" charset="0"/>
                          <a:sym typeface="Montserrat"/>
                        </a:rPr>
                        <a:t>Indep</a:t>
                      </a:r>
                      <a:r>
                        <a:rPr lang="en-US" sz="1600" b="1" dirty="0">
                          <a:solidFill>
                            <a:srgbClr val="002060"/>
                          </a:solidFill>
                          <a:latin typeface="Arial" panose="020B0604020202020204" pitchFamily="34" charset="0"/>
                          <a:ea typeface="Montserrat"/>
                          <a:cs typeface="Arial" panose="020B0604020202020204" pitchFamily="34" charset="0"/>
                          <a:sym typeface="Montserrat"/>
                        </a:rPr>
                        <a:t>.</a:t>
                      </a:r>
                      <a:endParaRPr lang="en" sz="1600" b="1" dirty="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 sz="1600" b="1">
                          <a:solidFill>
                            <a:srgbClr val="002060"/>
                          </a:solidFill>
                          <a:latin typeface="Arial" panose="020B0604020202020204" pitchFamily="34" charset="0"/>
                          <a:ea typeface="Montserrat"/>
                          <a:cs typeface="Arial" panose="020B0604020202020204" pitchFamily="34" charset="0"/>
                          <a:sym typeface="Montserrat"/>
                        </a:rPr>
                        <a:t>67</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Q3</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4"/>
                  </a:ext>
                </a:extLst>
              </a:tr>
              <a:tr h="395152">
                <a:tc>
                  <a:txBody>
                    <a:bodyPr/>
                    <a:lstStyle/>
                    <a:p>
                      <a:pPr lvl="0" algn="l" rtl="0">
                        <a:spcBef>
                          <a:spcPts val="0"/>
                        </a:spcBef>
                        <a:buNone/>
                      </a:pPr>
                      <a:r>
                        <a:rPr lang="en-US" sz="1600" b="1" dirty="0" err="1">
                          <a:solidFill>
                            <a:srgbClr val="002060"/>
                          </a:solidFill>
                          <a:latin typeface="Arial" panose="020B0604020202020204" pitchFamily="34" charset="0"/>
                          <a:ea typeface="Raleway"/>
                          <a:cs typeface="Arial" panose="020B0604020202020204" pitchFamily="34" charset="0"/>
                          <a:sym typeface="Raleway"/>
                        </a:rPr>
                        <a:t>CitizenM</a:t>
                      </a:r>
                      <a:r>
                        <a:rPr lang="en-US" sz="1600" b="1" dirty="0">
                          <a:solidFill>
                            <a:srgbClr val="002060"/>
                          </a:solidFill>
                          <a:latin typeface="Arial" panose="020B0604020202020204" pitchFamily="34" charset="0"/>
                          <a:ea typeface="Raleway"/>
                          <a:cs typeface="Arial" panose="020B0604020202020204" pitchFamily="34" charset="0"/>
                          <a:sym typeface="Raleway"/>
                        </a:rPr>
                        <a:t> North Station</a:t>
                      </a:r>
                      <a:endParaRPr lang="en" sz="1600" b="1" dirty="0">
                        <a:solidFill>
                          <a:srgbClr val="002060"/>
                        </a:solidFill>
                        <a:latin typeface="Arial" panose="020B0604020202020204" pitchFamily="34" charset="0"/>
                        <a:ea typeface="Raleway"/>
                        <a:cs typeface="Arial" panose="020B0604020202020204" pitchFamily="34" charset="0"/>
                        <a:sym typeface="Raleway"/>
                      </a:endParaRPr>
                    </a:p>
                  </a:txBody>
                  <a:tcPr marL="91425" marR="91425" marT="68575" marB="68575" anchor="ctr">
                    <a:lnL w="28575" cap="flat" cmpd="sng">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rtl="0">
                        <a:spcBef>
                          <a:spcPts val="0"/>
                        </a:spcBef>
                        <a:buNone/>
                      </a:pPr>
                      <a:r>
                        <a:rPr lang="en-US" sz="1600" b="1">
                          <a:solidFill>
                            <a:srgbClr val="002060"/>
                          </a:solidFill>
                          <a:latin typeface="Arial" panose="020B0604020202020204" pitchFamily="34" charset="0"/>
                          <a:ea typeface="Montserrat"/>
                          <a:cs typeface="Arial" panose="020B0604020202020204" pitchFamily="34" charset="0"/>
                          <a:sym typeface="Montserrat"/>
                        </a:rPr>
                        <a:t>West End</a:t>
                      </a:r>
                      <a:endParaRPr lang="en" sz="1600" b="1">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l" rtl="0">
                        <a:spcBef>
                          <a:spcPts val="0"/>
                        </a:spcBef>
                        <a:buNone/>
                      </a:pPr>
                      <a:r>
                        <a:rPr lang="en-US" sz="1600" b="1" dirty="0">
                          <a:solidFill>
                            <a:srgbClr val="002060"/>
                          </a:solidFill>
                          <a:latin typeface="Arial" panose="020B0604020202020204" pitchFamily="34" charset="0"/>
                          <a:ea typeface="Montserrat"/>
                          <a:cs typeface="Arial" panose="020B0604020202020204" pitchFamily="34" charset="0"/>
                          <a:sym typeface="Montserrat"/>
                        </a:rPr>
                        <a:t>Upscale (micro)</a:t>
                      </a:r>
                      <a:endParaRPr lang="en" sz="1600" b="1" dirty="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 sz="1600" b="1" dirty="0">
                          <a:solidFill>
                            <a:srgbClr val="002060"/>
                          </a:solidFill>
                          <a:latin typeface="Arial" panose="020B0604020202020204" pitchFamily="34" charset="0"/>
                          <a:ea typeface="Montserrat"/>
                          <a:cs typeface="Arial" panose="020B0604020202020204" pitchFamily="34" charset="0"/>
                          <a:sym typeface="Montserrat"/>
                        </a:rPr>
                        <a:t>269</a:t>
                      </a: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tc>
                  <a:txBody>
                    <a:bodyPr/>
                    <a:lstStyle/>
                    <a:p>
                      <a:pPr lvl="0" algn="ctr" rtl="0">
                        <a:spcBef>
                          <a:spcPts val="0"/>
                        </a:spcBef>
                        <a:buNone/>
                      </a:pPr>
                      <a:r>
                        <a:rPr lang="en-US" sz="1600" b="1" dirty="0">
                          <a:solidFill>
                            <a:srgbClr val="002060"/>
                          </a:solidFill>
                          <a:latin typeface="Arial" panose="020B0604020202020204" pitchFamily="34" charset="0"/>
                          <a:ea typeface="Montserrat"/>
                          <a:cs typeface="Arial" panose="020B0604020202020204" pitchFamily="34" charset="0"/>
                          <a:sym typeface="Montserrat"/>
                        </a:rPr>
                        <a:t>Q4</a:t>
                      </a:r>
                      <a:endParaRPr lang="en" sz="1600" b="1" dirty="0">
                        <a:solidFill>
                          <a:srgbClr val="002060"/>
                        </a:solidFill>
                        <a:latin typeface="Arial" panose="020B0604020202020204" pitchFamily="34" charset="0"/>
                        <a:ea typeface="Montserrat"/>
                        <a:cs typeface="Arial" panose="020B0604020202020204" pitchFamily="34" charset="0"/>
                        <a:sym typeface="Montserrat"/>
                      </a:endParaRPr>
                    </a:p>
                  </a:txBody>
                  <a:tcPr marL="91425" marR="91425" marT="68575" marB="6857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8"/>
                  </a:ext>
                </a:extLst>
              </a:tr>
            </a:tbl>
          </a:graphicData>
        </a:graphic>
      </p:graphicFrame>
      <p:grpSp>
        <p:nvGrpSpPr>
          <p:cNvPr id="8" name="Group 7"/>
          <p:cNvGrpSpPr/>
          <p:nvPr/>
        </p:nvGrpSpPr>
        <p:grpSpPr>
          <a:xfrm>
            <a:off x="9917982" y="3007818"/>
            <a:ext cx="2488276" cy="1402688"/>
            <a:chOff x="9508374" y="3431807"/>
            <a:chExt cx="2488276" cy="1402688"/>
          </a:xfrm>
        </p:grpSpPr>
        <p:sp>
          <p:nvSpPr>
            <p:cNvPr id="9" name="Rounded Rectangle 8"/>
            <p:cNvSpPr/>
            <p:nvPr/>
          </p:nvSpPr>
          <p:spPr>
            <a:xfrm>
              <a:off x="9508374" y="3431807"/>
              <a:ext cx="2488276" cy="14026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4.8%</a:t>
              </a:r>
            </a:p>
            <a:p>
              <a:pPr algn="ctr"/>
              <a:r>
                <a:rPr lang="en-US" dirty="0">
                  <a:solidFill>
                    <a:srgbClr val="002060"/>
                  </a:solidFill>
                </a:rPr>
                <a:t>Supply Increase </a:t>
              </a:r>
            </a:p>
            <a:p>
              <a:pPr algn="ctr"/>
              <a:r>
                <a:rPr lang="en-US" dirty="0">
                  <a:solidFill>
                    <a:srgbClr val="002060"/>
                  </a:solidFill>
                </a:rPr>
                <a:t>In 2019</a:t>
              </a:r>
            </a:p>
          </p:txBody>
        </p:sp>
        <p:sp>
          <p:nvSpPr>
            <p:cNvPr id="10" name="Up Arrow 9"/>
            <p:cNvSpPr/>
            <p:nvPr/>
          </p:nvSpPr>
          <p:spPr>
            <a:xfrm>
              <a:off x="9957002" y="3678722"/>
              <a:ext cx="253364" cy="3591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cxnSp>
          <p:nvCxnSpPr>
            <p:cNvPr id="11" name="Straight Connector 10"/>
            <p:cNvCxnSpPr/>
            <p:nvPr/>
          </p:nvCxnSpPr>
          <p:spPr>
            <a:xfrm flipH="1">
              <a:off x="10127240" y="4121921"/>
              <a:ext cx="1156290" cy="202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2" name="Rectangle: Rounded Corners 2">
            <a:extLst>
              <a:ext uri="{FF2B5EF4-FFF2-40B4-BE49-F238E27FC236}">
                <a16:creationId xmlns:a16="http://schemas.microsoft.com/office/drawing/2014/main" xmlns="" id="{BB8DF4C2-BF6F-4AF1-8EFB-312E2F4D3312}"/>
              </a:ext>
            </a:extLst>
          </p:cNvPr>
          <p:cNvSpPr/>
          <p:nvPr/>
        </p:nvSpPr>
        <p:spPr>
          <a:xfrm>
            <a:off x="10222784" y="3007818"/>
            <a:ext cx="1745673" cy="140268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3036" y="6120264"/>
            <a:ext cx="4777740" cy="276999"/>
          </a:xfrm>
          <a:prstGeom prst="rect">
            <a:avLst/>
          </a:prstGeom>
          <a:noFill/>
        </p:spPr>
        <p:txBody>
          <a:bodyPr wrap="square" rtlCol="0">
            <a:spAutoFit/>
          </a:bodyPr>
          <a:lstStyle/>
          <a:p>
            <a:r>
              <a:rPr lang="en-US" sz="1200" i="1"/>
              <a:t>Source: Various Sources, Compiled by Pinnacle Advisory Group</a:t>
            </a:r>
          </a:p>
        </p:txBody>
      </p:sp>
    </p:spTree>
    <p:extLst>
      <p:ext uri="{BB962C8B-B14F-4D97-AF65-F5344CB8AC3E}">
        <p14:creationId xmlns:p14="http://schemas.microsoft.com/office/powerpoint/2010/main" val="850318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1ABF41267D074AB5F6B70BACAF2C27" ma:contentTypeVersion="8" ma:contentTypeDescription="Create a new document." ma:contentTypeScope="" ma:versionID="c029aa63bfd05dfed363cfb24e023e8e">
  <xsd:schema xmlns:xsd="http://www.w3.org/2001/XMLSchema" xmlns:xs="http://www.w3.org/2001/XMLSchema" xmlns:p="http://schemas.microsoft.com/office/2006/metadata/properties" xmlns:ns2="72ed1e20-d926-47fa-b126-c2af6fbbb175" xmlns:ns3="38f720b9-37cc-48f6-9e3a-33aececb317e" targetNamespace="http://schemas.microsoft.com/office/2006/metadata/properties" ma:root="true" ma:fieldsID="ad605f9f62a48bedbb5a78bb249c8574" ns2:_="" ns3:_="">
    <xsd:import namespace="72ed1e20-d926-47fa-b126-c2af6fbbb175"/>
    <xsd:import namespace="38f720b9-37cc-48f6-9e3a-33aececb31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ed1e20-d926-47fa-b126-c2af6fbbb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f720b9-37cc-48f6-9e3a-33aececb31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C5913B-06BC-450F-8DEA-301703C9C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ed1e20-d926-47fa-b126-c2af6fbbb175"/>
    <ds:schemaRef ds:uri="38f720b9-37cc-48f6-9e3a-33aececb31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52359F-33C9-4571-A877-229EF0C96CA9}">
  <ds:schemaRefs>
    <ds:schemaRef ds:uri="http://schemas.microsoft.com/office/2006/documentManagement/types"/>
    <ds:schemaRef ds:uri="http://purl.org/dc/terms/"/>
    <ds:schemaRef ds:uri="http://www.w3.org/XML/1998/namespace"/>
    <ds:schemaRef ds:uri="http://purl.org/dc/elements/1.1/"/>
    <ds:schemaRef ds:uri="38f720b9-37cc-48f6-9e3a-33aececb317e"/>
    <ds:schemaRef ds:uri="72ed1e20-d926-47fa-b126-c2af6fbbb175"/>
    <ds:schemaRef ds:uri="http://schemas.openxmlformats.org/package/2006/metadata/core-properties"/>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1AC0F778-B795-48B0-9F8C-1D70075D2E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618</TotalTime>
  <Words>732</Words>
  <Application>Microsoft Office PowerPoint</Application>
  <PresentationFormat>Widescreen</PresentationFormat>
  <Paragraphs>188</Paragraphs>
  <Slides>11</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Montserrat</vt:lpstr>
      <vt:lpstr>Raleway</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Sybert, David</dc:creator>
  <cp:lastModifiedBy>Patricia Grant</cp:lastModifiedBy>
  <cp:revision>62</cp:revision>
  <dcterms:created xsi:type="dcterms:W3CDTF">2018-06-07T18:08:35Z</dcterms:created>
  <dcterms:modified xsi:type="dcterms:W3CDTF">2018-07-17T18:51:07Z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0x010100AB1ABF41267D074AB5F6B70BACAF2C27</vt:lpwstr>
  </property>
</Properties>
</file>